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45"/>
  </p:notesMasterIdLst>
  <p:sldIdLst>
    <p:sldId id="298" r:id="rId6"/>
    <p:sldId id="259" r:id="rId7"/>
    <p:sldId id="260" r:id="rId8"/>
    <p:sldId id="282" r:id="rId9"/>
    <p:sldId id="261" r:id="rId10"/>
    <p:sldId id="272" r:id="rId11"/>
    <p:sldId id="257" r:id="rId12"/>
    <p:sldId id="300" r:id="rId13"/>
    <p:sldId id="258" r:id="rId14"/>
    <p:sldId id="283" r:id="rId15"/>
    <p:sldId id="284" r:id="rId16"/>
    <p:sldId id="285" r:id="rId17"/>
    <p:sldId id="286" r:id="rId18"/>
    <p:sldId id="287" r:id="rId19"/>
    <p:sldId id="288" r:id="rId20"/>
    <p:sldId id="289" r:id="rId21"/>
    <p:sldId id="290" r:id="rId22"/>
    <p:sldId id="264" r:id="rId23"/>
    <p:sldId id="291" r:id="rId24"/>
    <p:sldId id="292" r:id="rId25"/>
    <p:sldId id="293" r:id="rId26"/>
    <p:sldId id="294" r:id="rId27"/>
    <p:sldId id="262" r:id="rId28"/>
    <p:sldId id="295" r:id="rId29"/>
    <p:sldId id="266" r:id="rId30"/>
    <p:sldId id="296" r:id="rId31"/>
    <p:sldId id="273" r:id="rId32"/>
    <p:sldId id="267" r:id="rId33"/>
    <p:sldId id="265" r:id="rId34"/>
    <p:sldId id="275" r:id="rId35"/>
    <p:sldId id="268" r:id="rId36"/>
    <p:sldId id="276" r:id="rId37"/>
    <p:sldId id="277" r:id="rId38"/>
    <p:sldId id="279" r:id="rId39"/>
    <p:sldId id="280" r:id="rId40"/>
    <p:sldId id="263" r:id="rId41"/>
    <p:sldId id="299" r:id="rId42"/>
    <p:sldId id="303" r:id="rId43"/>
    <p:sldId id="301"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garet Zeigler" initials="MZ"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72"/>
    <a:srgbClr val="009900"/>
    <a:srgbClr val="ED8B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393" autoAdjust="0"/>
  </p:normalViewPr>
  <p:slideViewPr>
    <p:cSldViewPr snapToGrid="0" snapToObjects="1">
      <p:cViewPr varScale="1">
        <p:scale>
          <a:sx n="62" d="100"/>
          <a:sy n="62" d="100"/>
        </p:scale>
        <p:origin x="-284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commentAuthors" Target="commentAuthors.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93F47A-C0C7-4F56-B65D-CA4D58A12A02}" type="datetimeFigureOut">
              <a:rPr lang="en-US" smtClean="0"/>
              <a:t>8/12/16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48A7B0-6D60-40A2-BC09-9CF7E3D13A8C}" type="slidenum">
              <a:rPr lang="en-US" smtClean="0"/>
              <a:t>‹#›</a:t>
            </a:fld>
            <a:endParaRPr lang="en-US"/>
          </a:p>
        </p:txBody>
      </p:sp>
    </p:spTree>
    <p:extLst>
      <p:ext uri="{BB962C8B-B14F-4D97-AF65-F5344CB8AC3E}">
        <p14:creationId xmlns:p14="http://schemas.microsoft.com/office/powerpoint/2010/main" val="372152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want to talk today a bit about “Building Sustainable Breadbaskets” and how vital the role of new technologies, including precision agriculture and data systems, biotechnology and bio-innovation are to this urgent process.  Global Harvest Initiative staff recently spent time in Zambia with farmers, agricultural producers, and the Minister of Agriculture, and I also had the privilege of meeting with farmers and agriculture scientists in Rwanda and Colombia, -- I wanted to share this photo because it reminds me of some of the themes I want to explore today.  </a:t>
            </a:r>
          </a:p>
          <a:p>
            <a:endParaRPr lang="en-US" baseline="0" dirty="0"/>
          </a:p>
          <a:p>
            <a:r>
              <a:rPr lang="en-US" baseline="0" dirty="0"/>
              <a:t>The open field and the horizon speak both about the challenge and the opportunity for transforming our global agricultural system into one that is more productive and sustainable.  The Zambian woman farmer in the photograph reminds us that this transformation will happen one farmer at a time.  Many of us who work in agricultural development, food security and nutrition focus tend to focus on either the “global” problem or the “local” one.  In doing so, it is easy to forget, or fail to take seriously, that they are inextricably linked and interdependent.  I know that many of you in your work have the chance at times to see the needs before us—and if you haven’t yet had that opportunity, I want today to bring that realization as we start the forum together, and to express my hope that you will have the chance to see how many farmers today aspire to have access to the support and technology and innovation that we, at times, take for granted.  </a:t>
            </a:r>
          </a:p>
          <a:p>
            <a:endParaRPr lang="en-US" baseline="0" dirty="0"/>
          </a:p>
          <a:p>
            <a:r>
              <a:rPr lang="en-US" baseline="0" dirty="0"/>
              <a:t> </a:t>
            </a:r>
          </a:p>
          <a:p>
            <a:endParaRPr lang="en-US" baseline="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D48A7B0-6D60-40A2-BC09-9CF7E3D13A8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82296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Improving Productivity is one</a:t>
            </a:r>
            <a:r>
              <a:rPr lang="en-US" baseline="0" dirty="0"/>
              <a:t> step in a comprehensive strategy to feed the world.   Governments, civil society, farmers and private industry must also work together to reduce food loss and waste, improve incomes, sanitation and nutrition, and target support to small-scale farmers, who often are those most in need of attention and help. </a:t>
            </a:r>
            <a:endParaRPr lang="en-US" dirty="0"/>
          </a:p>
        </p:txBody>
      </p:sp>
      <p:sp>
        <p:nvSpPr>
          <p:cNvPr id="4" name="Slide Number Placeholder 3"/>
          <p:cNvSpPr>
            <a:spLocks noGrp="1"/>
          </p:cNvSpPr>
          <p:nvPr>
            <p:ph type="sldNum" sz="quarter" idx="10"/>
          </p:nvPr>
        </p:nvSpPr>
        <p:spPr/>
        <p:txBody>
          <a:bodyPr/>
          <a:lstStyle/>
          <a:p>
            <a:fld id="{CD48A7B0-6D60-40A2-BC09-9CF7E3D13A8C}" type="slidenum">
              <a:rPr lang="en-US" smtClean="0"/>
              <a:t>10</a:t>
            </a:fld>
            <a:endParaRPr lang="en-US"/>
          </a:p>
        </p:txBody>
      </p:sp>
    </p:spTree>
    <p:extLst>
      <p:ext uri="{BB962C8B-B14F-4D97-AF65-F5344CB8AC3E}">
        <p14:creationId xmlns:p14="http://schemas.microsoft.com/office/powerpoint/2010/main" val="2975443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GAP Report explores practices that producers use for providing more food, feed, fiber and biofuels. Producers can increase their output by </a:t>
            </a:r>
          </a:p>
          <a:p>
            <a:pPr lvl="0"/>
            <a:r>
              <a:rPr lang="en-US" sz="1200" kern="1200" dirty="0">
                <a:solidFill>
                  <a:schemeClr val="tx1"/>
                </a:solidFill>
                <a:effectLst/>
                <a:latin typeface="+mn-lt"/>
                <a:ea typeface="+mn-ea"/>
                <a:cs typeface="+mn-cs"/>
              </a:rPr>
              <a:t>Expanding into new land areas, </a:t>
            </a:r>
          </a:p>
          <a:p>
            <a:pPr lvl="0"/>
            <a:r>
              <a:rPr lang="en-US" sz="1200" kern="1200" dirty="0">
                <a:solidFill>
                  <a:schemeClr val="tx1"/>
                </a:solidFill>
                <a:effectLst/>
                <a:latin typeface="+mn-lt"/>
                <a:ea typeface="+mn-ea"/>
                <a:cs typeface="+mn-cs"/>
              </a:rPr>
              <a:t>Intensifying the usage of inputs by using more fertilizer, machinery, and crop protection products. </a:t>
            </a:r>
          </a:p>
          <a:p>
            <a:pPr lvl="0"/>
            <a:r>
              <a:rPr lang="en-US" sz="1200" kern="1200" dirty="0">
                <a:solidFill>
                  <a:schemeClr val="tx1"/>
                </a:solidFill>
                <a:effectLst/>
                <a:latin typeface="+mn-lt"/>
                <a:ea typeface="+mn-ea"/>
                <a:cs typeface="+mn-cs"/>
              </a:rPr>
              <a:t>Extending irrigation to cropland that previously was rain fed. </a:t>
            </a:r>
          </a:p>
          <a:p>
            <a:pPr lvl="0"/>
            <a:r>
              <a:rPr lang="en-US" sz="1200" kern="1200" dirty="0">
                <a:solidFill>
                  <a:schemeClr val="tx1"/>
                </a:solidFill>
                <a:effectLst/>
                <a:latin typeface="+mn-lt"/>
                <a:ea typeface="+mn-ea"/>
                <a:cs typeface="+mn-cs"/>
              </a:rPr>
              <a:t>Or, producers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adopting technologies and practices that result in more output from existing or even fewer resources, measured by Total Factor Productivity, or TFP.</a:t>
            </a:r>
          </a:p>
        </p:txBody>
      </p:sp>
      <p:sp>
        <p:nvSpPr>
          <p:cNvPr id="4" name="Slide Number Placeholder 3"/>
          <p:cNvSpPr>
            <a:spLocks noGrp="1"/>
          </p:cNvSpPr>
          <p:nvPr>
            <p:ph type="sldNum" sz="quarter" idx="10"/>
          </p:nvPr>
        </p:nvSpPr>
        <p:spPr/>
        <p:txBody>
          <a:bodyPr/>
          <a:lstStyle/>
          <a:p>
            <a:fld id="{CD48A7B0-6D60-40A2-BC09-9CF7E3D13A8C}" type="slidenum">
              <a:rPr lang="en-US" smtClean="0"/>
              <a:t>11</a:t>
            </a:fld>
            <a:endParaRPr lang="en-US"/>
          </a:p>
        </p:txBody>
      </p:sp>
    </p:spTree>
    <p:extLst>
      <p:ext uri="{BB962C8B-B14F-4D97-AF65-F5344CB8AC3E}">
        <p14:creationId xmlns:p14="http://schemas.microsoft.com/office/powerpoint/2010/main" val="2987448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TFP is the </a:t>
            </a:r>
            <a:r>
              <a:rPr lang="en-US" sz="1200" b="1" kern="1200" dirty="0">
                <a:solidFill>
                  <a:schemeClr val="tx1"/>
                </a:solidFill>
                <a:effectLst/>
                <a:latin typeface="+mn-lt"/>
                <a:ea typeface="+mn-ea"/>
                <a:cs typeface="+mn-cs"/>
              </a:rPr>
              <a:t>ratio</a:t>
            </a:r>
            <a:r>
              <a:rPr lang="en-US" sz="1200" kern="1200" dirty="0">
                <a:solidFill>
                  <a:schemeClr val="tx1"/>
                </a:solidFill>
                <a:effectLst/>
                <a:latin typeface="+mn-lt"/>
                <a:ea typeface="+mn-ea"/>
                <a:cs typeface="+mn-cs"/>
              </a:rPr>
              <a:t> of agricultural outputs, such as crops and livestock, to the resources we use to produce them: land, labor, fertilizer, feed, machinery and livestock. Productivity will grow as farmers use these inputs more precisely and effectively. Farmers increase TFP through more timely practices of nutrient application, cultivation, and harvest, or by using higher yield seeds that are disease, pest and drought tolerant. Livestock producers increase TFP by raising animals with favorable genetic qualities and using better animal care practices.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Understanding TFP trends at the country, regional and global levels is important, because farmers and policymakers are not just interested in seeing if agricultural output is growing—they want to know if it is due to better use of scarce inputs. Measuring TFP is the best way to get this information.</a:t>
            </a:r>
          </a:p>
        </p:txBody>
      </p:sp>
      <p:sp>
        <p:nvSpPr>
          <p:cNvPr id="4" name="Slide Number Placeholder 3"/>
          <p:cNvSpPr>
            <a:spLocks noGrp="1"/>
          </p:cNvSpPr>
          <p:nvPr>
            <p:ph type="sldNum" sz="quarter" idx="10"/>
          </p:nvPr>
        </p:nvSpPr>
        <p:spPr/>
        <p:txBody>
          <a:bodyPr/>
          <a:lstStyle/>
          <a:p>
            <a:fld id="{CD48A7B0-6D60-40A2-BC09-9CF7E3D13A8C}" type="slidenum">
              <a:rPr lang="en-US" smtClean="0"/>
              <a:t>12</a:t>
            </a:fld>
            <a:endParaRPr lang="en-US"/>
          </a:p>
        </p:txBody>
      </p:sp>
    </p:spTree>
    <p:extLst>
      <p:ext uri="{BB962C8B-B14F-4D97-AF65-F5344CB8AC3E}">
        <p14:creationId xmlns:p14="http://schemas.microsoft.com/office/powerpoint/2010/main" val="3109982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Using data from the USDA Economic Research Service, the GAP Report shows that over time, low income countries are beginning to increase their agricultural output. In recent decades, especially the last decade, productivity is also rising, as the green bars shows. However, we see a significant expansion of land, the red bar, as well, indicating that land is being converted to production. This has environmental impact, as forestry and habitat loss increase and carbon stored in soil is released. Low income countries must place TFP at the heart of their agricultural policy agenda in order to produce more sustainably.</a:t>
            </a:r>
          </a:p>
        </p:txBody>
      </p:sp>
      <p:sp>
        <p:nvSpPr>
          <p:cNvPr id="4" name="Slide Number Placeholder 3"/>
          <p:cNvSpPr>
            <a:spLocks noGrp="1"/>
          </p:cNvSpPr>
          <p:nvPr>
            <p:ph type="sldNum" sz="quarter" idx="10"/>
          </p:nvPr>
        </p:nvSpPr>
        <p:spPr/>
        <p:txBody>
          <a:bodyPr/>
          <a:lstStyle/>
          <a:p>
            <a:fld id="{CD48A7B0-6D60-40A2-BC09-9CF7E3D13A8C}" type="slidenum">
              <a:rPr lang="en-US" smtClean="0"/>
              <a:t>13</a:t>
            </a:fld>
            <a:endParaRPr lang="en-US"/>
          </a:p>
        </p:txBody>
      </p:sp>
    </p:spTree>
    <p:extLst>
      <p:ext uri="{BB962C8B-B14F-4D97-AF65-F5344CB8AC3E}">
        <p14:creationId xmlns:p14="http://schemas.microsoft.com/office/powerpoint/2010/main" val="3116288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high income countries, we see how decades of public and private investment in agricultural research and extension services, along with rural infrastructure and adoption of technology, have made TFP the principle source of growth in agricultural output. This high productivity has allowed some land to be placed in conservation. With new advances on the horizon, such as more widely available precision agriculture and data management, we should see additional TFP growth. </a:t>
            </a:r>
          </a:p>
        </p:txBody>
      </p:sp>
      <p:sp>
        <p:nvSpPr>
          <p:cNvPr id="4" name="Slide Number Placeholder 3"/>
          <p:cNvSpPr>
            <a:spLocks noGrp="1"/>
          </p:cNvSpPr>
          <p:nvPr>
            <p:ph type="sldNum" sz="quarter" idx="10"/>
          </p:nvPr>
        </p:nvSpPr>
        <p:spPr/>
        <p:txBody>
          <a:bodyPr/>
          <a:lstStyle/>
          <a:p>
            <a:fld id="{CD48A7B0-6D60-40A2-BC09-9CF7E3D13A8C}" type="slidenum">
              <a:rPr lang="en-US" smtClean="0"/>
              <a:t>14</a:t>
            </a:fld>
            <a:endParaRPr lang="en-US"/>
          </a:p>
        </p:txBody>
      </p:sp>
    </p:spTree>
    <p:extLst>
      <p:ext uri="{BB962C8B-B14F-4D97-AF65-F5344CB8AC3E}">
        <p14:creationId xmlns:p14="http://schemas.microsoft.com/office/powerpoint/2010/main" val="3822893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Global Agricultural Productivity, or GAP, Index has been designed by GHI to measure how we are doing in our efforts to improve productivity to meet the food, feed, fiber and biofuel needs of </a:t>
            </a:r>
            <a:r>
              <a:rPr lang="en-US" sz="1200" b="1" kern="1200" dirty="0">
                <a:solidFill>
                  <a:schemeClr val="tx1"/>
                </a:solidFill>
                <a:effectLst/>
                <a:latin typeface="+mn-lt"/>
                <a:ea typeface="+mn-ea"/>
                <a:cs typeface="+mn-cs"/>
              </a:rPr>
              <a:t>9.7B</a:t>
            </a:r>
            <a:r>
              <a:rPr lang="en-US" sz="1200" kern="1200" dirty="0">
                <a:solidFill>
                  <a:schemeClr val="tx1"/>
                </a:solidFill>
                <a:effectLst/>
                <a:latin typeface="+mn-lt"/>
                <a:ea typeface="+mn-ea"/>
                <a:cs typeface="+mn-cs"/>
              </a:rPr>
              <a:t> people by 2050. Five years ago, GHI calculated that global TFP must grow, on average, by </a:t>
            </a:r>
            <a:r>
              <a:rPr lang="en-US" sz="1200" b="1" kern="1200" dirty="0">
                <a:solidFill>
                  <a:schemeClr val="tx1"/>
                </a:solidFill>
                <a:effectLst/>
                <a:latin typeface="+mn-lt"/>
                <a:ea typeface="+mn-ea"/>
                <a:cs typeface="+mn-cs"/>
              </a:rPr>
              <a:t>1.75%</a:t>
            </a:r>
            <a:r>
              <a:rPr lang="en-US" sz="1200" kern="1200" dirty="0">
                <a:solidFill>
                  <a:schemeClr val="tx1"/>
                </a:solidFill>
                <a:effectLst/>
                <a:latin typeface="+mn-lt"/>
                <a:ea typeface="+mn-ea"/>
                <a:cs typeface="+mn-cs"/>
              </a:rPr>
              <a:t> per year to meet the coming demand. This year’s analysis indicates that, for the second year in a row, productivity is not keeping pace—it’s only at </a:t>
            </a:r>
            <a:r>
              <a:rPr lang="en-US" sz="1200" b="1" kern="1200" dirty="0">
                <a:solidFill>
                  <a:schemeClr val="tx1"/>
                </a:solidFill>
                <a:effectLst/>
                <a:latin typeface="+mn-lt"/>
                <a:ea typeface="+mn-ea"/>
                <a:cs typeface="+mn-cs"/>
              </a:rPr>
              <a:t>1.72%</a:t>
            </a:r>
            <a:r>
              <a:rPr lang="en-US" sz="1200" kern="1200" dirty="0">
                <a:solidFill>
                  <a:schemeClr val="tx1"/>
                </a:solidFill>
                <a:effectLst/>
                <a:latin typeface="+mn-lt"/>
                <a:ea typeface="+mn-ea"/>
                <a:cs typeface="+mn-cs"/>
              </a:rPr>
              <a:t>. Even more concerning is the </a:t>
            </a:r>
            <a:r>
              <a:rPr lang="en-US" sz="1200" b="1" kern="1200" dirty="0">
                <a:solidFill>
                  <a:schemeClr val="tx1"/>
                </a:solidFill>
                <a:effectLst/>
                <a:latin typeface="+mn-lt"/>
                <a:ea typeface="+mn-ea"/>
                <a:cs typeface="+mn-cs"/>
              </a:rPr>
              <a:t>1.5% </a:t>
            </a:r>
            <a:r>
              <a:rPr lang="en-US" sz="1200" kern="1200" dirty="0">
                <a:solidFill>
                  <a:schemeClr val="tx1"/>
                </a:solidFill>
                <a:effectLst/>
                <a:latin typeface="+mn-lt"/>
                <a:ea typeface="+mn-ea"/>
                <a:cs typeface="+mn-cs"/>
              </a:rPr>
              <a:t>growth rate of low income countries—far lower than required. Unless these countries improve their TFP, they will have to address food shortages by importing or expanding production into marginal land, so some don’t go hungry.</a:t>
            </a:r>
          </a:p>
        </p:txBody>
      </p:sp>
      <p:sp>
        <p:nvSpPr>
          <p:cNvPr id="4" name="Slide Number Placeholder 3"/>
          <p:cNvSpPr>
            <a:spLocks noGrp="1"/>
          </p:cNvSpPr>
          <p:nvPr>
            <p:ph type="sldNum" sz="quarter" idx="10"/>
          </p:nvPr>
        </p:nvSpPr>
        <p:spPr/>
        <p:txBody>
          <a:bodyPr/>
          <a:lstStyle/>
          <a:p>
            <a:fld id="{CD48A7B0-6D60-40A2-BC09-9CF7E3D13A8C}" type="slidenum">
              <a:rPr lang="en-US" smtClean="0"/>
              <a:t>15</a:t>
            </a:fld>
            <a:endParaRPr lang="en-US"/>
          </a:p>
        </p:txBody>
      </p:sp>
    </p:spTree>
    <p:extLst>
      <p:ext uri="{BB962C8B-B14F-4D97-AF65-F5344CB8AC3E}">
        <p14:creationId xmlns:p14="http://schemas.microsoft.com/office/powerpoint/2010/main" val="3937993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analysis also looked at various regional food demand gaps that will be faced in 2030. For example, at current rates of productivity growth, sub-Saharan African countries will only meet </a:t>
            </a:r>
            <a:r>
              <a:rPr lang="en-US" sz="1200" b="1" kern="12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 of their own needs. </a:t>
            </a:r>
          </a:p>
        </p:txBody>
      </p:sp>
      <p:sp>
        <p:nvSpPr>
          <p:cNvPr id="4" name="Slide Number Placeholder 3"/>
          <p:cNvSpPr>
            <a:spLocks noGrp="1"/>
          </p:cNvSpPr>
          <p:nvPr>
            <p:ph type="sldNum" sz="quarter" idx="10"/>
          </p:nvPr>
        </p:nvSpPr>
        <p:spPr/>
        <p:txBody>
          <a:bodyPr/>
          <a:lstStyle/>
          <a:p>
            <a:fld id="{CD48A7B0-6D60-40A2-BC09-9CF7E3D13A8C}" type="slidenum">
              <a:rPr lang="en-US" smtClean="0"/>
              <a:t>16</a:t>
            </a:fld>
            <a:endParaRPr lang="en-US"/>
          </a:p>
        </p:txBody>
      </p:sp>
    </p:spTree>
    <p:extLst>
      <p:ext uri="{BB962C8B-B14F-4D97-AF65-F5344CB8AC3E}">
        <p14:creationId xmlns:p14="http://schemas.microsoft.com/office/powerpoint/2010/main" val="2261417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the other hand, Latin America has great potential, as seen in this chart. It shows an increasing ability to produce more with the same or fewer resources, exceeding its food needs. The GAP report has details like this of other regions, as well.</a:t>
            </a:r>
          </a:p>
        </p:txBody>
      </p:sp>
      <p:sp>
        <p:nvSpPr>
          <p:cNvPr id="4" name="Slide Number Placeholder 3"/>
          <p:cNvSpPr>
            <a:spLocks noGrp="1"/>
          </p:cNvSpPr>
          <p:nvPr>
            <p:ph type="sldNum" sz="quarter" idx="10"/>
          </p:nvPr>
        </p:nvSpPr>
        <p:spPr/>
        <p:txBody>
          <a:bodyPr/>
          <a:lstStyle/>
          <a:p>
            <a:fld id="{CD48A7B0-6D60-40A2-BC09-9CF7E3D13A8C}" type="slidenum">
              <a:rPr lang="en-US" smtClean="0"/>
              <a:t>17</a:t>
            </a:fld>
            <a:endParaRPr lang="en-US"/>
          </a:p>
        </p:txBody>
      </p:sp>
    </p:spTree>
    <p:extLst>
      <p:ext uri="{BB962C8B-B14F-4D97-AF65-F5344CB8AC3E}">
        <p14:creationId xmlns:p14="http://schemas.microsoft.com/office/powerpoint/2010/main" val="3039026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Next, the GAP report examines the dynamic agriculture and food systems of our own United States of America. Using a wide array of production methods, American farmers meet demand for more for </a:t>
            </a:r>
            <a:r>
              <a:rPr lang="en-US" sz="1200" b="1" kern="1200" dirty="0">
                <a:solidFill>
                  <a:schemeClr val="tx1"/>
                </a:solidFill>
                <a:effectLst/>
                <a:latin typeface="+mn-lt"/>
                <a:ea typeface="+mn-ea"/>
                <a:cs typeface="+mn-cs"/>
              </a:rPr>
              <a:t>321M</a:t>
            </a:r>
            <a:r>
              <a:rPr lang="en-US" sz="1200" kern="1200" dirty="0">
                <a:solidFill>
                  <a:schemeClr val="tx1"/>
                </a:solidFill>
                <a:effectLst/>
                <a:latin typeface="+mn-lt"/>
                <a:ea typeface="+mn-ea"/>
                <a:cs typeface="+mn-cs"/>
              </a:rPr>
              <a:t> consumers with a wide range of preferences. Agriculture is a key driver of US economic growth, providing </a:t>
            </a:r>
            <a:r>
              <a:rPr lang="en-US" sz="1200" b="1" kern="1200" dirty="0">
                <a:solidFill>
                  <a:schemeClr val="tx1"/>
                </a:solidFill>
                <a:effectLst/>
                <a:latin typeface="+mn-lt"/>
                <a:ea typeface="+mn-ea"/>
                <a:cs typeface="+mn-cs"/>
              </a:rPr>
              <a:t>$2T</a:t>
            </a:r>
            <a:r>
              <a:rPr lang="en-US" sz="1200" kern="1200" dirty="0">
                <a:solidFill>
                  <a:schemeClr val="tx1"/>
                </a:solidFill>
                <a:effectLst/>
                <a:latin typeface="+mn-lt"/>
                <a:ea typeface="+mn-ea"/>
                <a:cs typeface="+mn-cs"/>
              </a:rPr>
              <a:t> in revenue for more than </a:t>
            </a:r>
            <a:r>
              <a:rPr lang="en-US" sz="1200" b="1" kern="1200" dirty="0">
                <a:solidFill>
                  <a:schemeClr val="tx1"/>
                </a:solidFill>
                <a:effectLst/>
                <a:latin typeface="+mn-lt"/>
                <a:ea typeface="+mn-ea"/>
                <a:cs typeface="+mn-cs"/>
              </a:rPr>
              <a:t>2.6M</a:t>
            </a:r>
            <a:r>
              <a:rPr lang="en-US" sz="1200" kern="1200" dirty="0">
                <a:solidFill>
                  <a:schemeClr val="tx1"/>
                </a:solidFill>
                <a:effectLst/>
                <a:latin typeface="+mn-lt"/>
                <a:ea typeface="+mn-ea"/>
                <a:cs typeface="+mn-cs"/>
              </a:rPr>
              <a:t> businesses.</a:t>
            </a:r>
          </a:p>
        </p:txBody>
      </p:sp>
      <p:sp>
        <p:nvSpPr>
          <p:cNvPr id="4" name="Slide Number Placeholder 3"/>
          <p:cNvSpPr>
            <a:spLocks noGrp="1"/>
          </p:cNvSpPr>
          <p:nvPr>
            <p:ph type="sldNum" sz="quarter" idx="10"/>
          </p:nvPr>
        </p:nvSpPr>
        <p:spPr/>
        <p:txBody>
          <a:bodyPr/>
          <a:lstStyle/>
          <a:p>
            <a:fld id="{CD48A7B0-6D60-40A2-BC09-9CF7E3D13A8C}" type="slidenum">
              <a:rPr lang="en-US" smtClean="0"/>
              <a:t>18</a:t>
            </a:fld>
            <a:endParaRPr lang="en-US"/>
          </a:p>
        </p:txBody>
      </p:sp>
    </p:spTree>
    <p:extLst>
      <p:ext uri="{BB962C8B-B14F-4D97-AF65-F5344CB8AC3E}">
        <p14:creationId xmlns:p14="http://schemas.microsoft.com/office/powerpoint/2010/main" val="2646963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 the past 100 years, the US Agriculture system has evolved dramatically. Productivity since </a:t>
            </a:r>
            <a:r>
              <a:rPr lang="en-US" sz="1200" b="1" kern="1200" dirty="0">
                <a:solidFill>
                  <a:schemeClr val="tx1"/>
                </a:solidFill>
                <a:effectLst/>
                <a:latin typeface="+mn-lt"/>
                <a:ea typeface="+mn-ea"/>
                <a:cs typeface="+mn-cs"/>
              </a:rPr>
              <a:t>1948</a:t>
            </a:r>
            <a:r>
              <a:rPr lang="en-US" sz="1200" kern="1200" dirty="0">
                <a:solidFill>
                  <a:schemeClr val="tx1"/>
                </a:solidFill>
                <a:effectLst/>
                <a:latin typeface="+mn-lt"/>
                <a:ea typeface="+mn-ea"/>
                <a:cs typeface="+mn-cs"/>
              </a:rPr>
              <a:t> has grown </a:t>
            </a:r>
            <a:r>
              <a:rPr lang="en-US" sz="1200" b="1" kern="1200" dirty="0">
                <a:solidFill>
                  <a:schemeClr val="tx1"/>
                </a:solidFill>
                <a:effectLst/>
                <a:latin typeface="+mn-lt"/>
                <a:ea typeface="+mn-ea"/>
                <a:cs typeface="+mn-cs"/>
              </a:rPr>
              <a:t>156%</a:t>
            </a:r>
            <a:r>
              <a:rPr lang="en-US" sz="1200" kern="1200" dirty="0">
                <a:solidFill>
                  <a:schemeClr val="tx1"/>
                </a:solidFill>
                <a:effectLst/>
                <a:latin typeface="+mn-lt"/>
                <a:ea typeface="+mn-ea"/>
                <a:cs typeface="+mn-cs"/>
              </a:rPr>
              <a:t>, with total inputs, including land </a:t>
            </a:r>
            <a:r>
              <a:rPr lang="en-US" sz="1200" kern="1200" dirty="0" err="1">
                <a:solidFill>
                  <a:schemeClr val="tx1"/>
                </a:solidFill>
                <a:effectLst/>
                <a:latin typeface="+mn-lt"/>
                <a:ea typeface="+mn-ea"/>
                <a:cs typeface="+mn-cs"/>
              </a:rPr>
              <a:t>acrage</a:t>
            </a:r>
            <a:r>
              <a:rPr lang="en-US" sz="1200" kern="1200" dirty="0">
                <a:solidFill>
                  <a:schemeClr val="tx1"/>
                </a:solidFill>
                <a:effectLst/>
                <a:latin typeface="+mn-lt"/>
                <a:ea typeface="+mn-ea"/>
                <a:cs typeface="+mn-cs"/>
              </a:rPr>
              <a:t>, largely unchanged. Today this enormously productive output is delivered by less than </a:t>
            </a:r>
            <a:r>
              <a:rPr lang="en-US" sz="1200" b="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of the US population who work directly in agriculture, freeing </a:t>
            </a:r>
            <a:r>
              <a:rPr lang="en-US" sz="1200" b="1" kern="1200" dirty="0">
                <a:solidFill>
                  <a:schemeClr val="tx1"/>
                </a:solidFill>
                <a:effectLst/>
                <a:latin typeface="+mn-lt"/>
                <a:ea typeface="+mn-ea"/>
                <a:cs typeface="+mn-cs"/>
              </a:rPr>
              <a:t>98%</a:t>
            </a:r>
            <a:r>
              <a:rPr lang="en-US" sz="1200" kern="1200" dirty="0">
                <a:solidFill>
                  <a:schemeClr val="tx1"/>
                </a:solidFill>
                <a:effectLst/>
                <a:latin typeface="+mn-lt"/>
                <a:ea typeface="+mn-ea"/>
                <a:cs typeface="+mn-cs"/>
              </a:rPr>
              <a:t> of us to pursue other livelihoods.</a:t>
            </a:r>
          </a:p>
        </p:txBody>
      </p:sp>
      <p:sp>
        <p:nvSpPr>
          <p:cNvPr id="4" name="Slide Number Placeholder 3"/>
          <p:cNvSpPr>
            <a:spLocks noGrp="1"/>
          </p:cNvSpPr>
          <p:nvPr>
            <p:ph type="sldNum" sz="quarter" idx="10"/>
          </p:nvPr>
        </p:nvSpPr>
        <p:spPr/>
        <p:txBody>
          <a:bodyPr/>
          <a:lstStyle/>
          <a:p>
            <a:fld id="{CD48A7B0-6D60-40A2-BC09-9CF7E3D13A8C}" type="slidenum">
              <a:rPr lang="en-US" smtClean="0"/>
              <a:t>19</a:t>
            </a:fld>
            <a:endParaRPr lang="en-US"/>
          </a:p>
        </p:txBody>
      </p:sp>
    </p:spTree>
    <p:extLst>
      <p:ext uri="{BB962C8B-B14F-4D97-AF65-F5344CB8AC3E}">
        <p14:creationId xmlns:p14="http://schemas.microsoft.com/office/powerpoint/2010/main" val="2829838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Imperative to improve productivity and food security has never been more urgent.  Together we must nearly double the output of food, feed, fiber and fuel by 2050 to meet</a:t>
            </a:r>
            <a:r>
              <a:rPr lang="en-US" baseline="0" dirty="0"/>
              <a:t> the booming demand of the rising middle class.  Between 2013 and 2022, developing country annual per capita income will grow by 4.4% versus only 1.7% in developed countries.  This is resulting in a revolutionary demand for meat, dairy, crops, horticulture, fiber and biofuels.   </a:t>
            </a:r>
            <a:endParaRPr lang="en-US" dirty="0"/>
          </a:p>
        </p:txBody>
      </p:sp>
      <p:sp>
        <p:nvSpPr>
          <p:cNvPr id="4" name="Slide Number Placeholder 3"/>
          <p:cNvSpPr>
            <a:spLocks noGrp="1"/>
          </p:cNvSpPr>
          <p:nvPr>
            <p:ph type="sldNum" sz="quarter" idx="10"/>
          </p:nvPr>
        </p:nvSpPr>
        <p:spPr/>
        <p:txBody>
          <a:bodyPr/>
          <a:lstStyle/>
          <a:p>
            <a:fld id="{CD48A7B0-6D60-40A2-BC09-9CF7E3D13A8C}" type="slidenum">
              <a:rPr lang="en-US" smtClean="0"/>
              <a:t>2</a:t>
            </a:fld>
            <a:endParaRPr lang="en-US"/>
          </a:p>
        </p:txBody>
      </p:sp>
    </p:spTree>
    <p:extLst>
      <p:ext uri="{BB962C8B-B14F-4D97-AF65-F5344CB8AC3E}">
        <p14:creationId xmlns:p14="http://schemas.microsoft.com/office/powerpoint/2010/main" val="3784913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 consumers have benefitted from this powerful agricultural system. The percent of disposable income spent on food has declined dramatically, from </a:t>
            </a:r>
            <a:r>
              <a:rPr lang="en-US" sz="1200" b="1" kern="1200" dirty="0">
                <a:solidFill>
                  <a:schemeClr val="tx1"/>
                </a:solidFill>
                <a:effectLst/>
                <a:latin typeface="+mn-lt"/>
                <a:ea typeface="+mn-ea"/>
                <a:cs typeface="+mn-cs"/>
              </a:rPr>
              <a:t>22%</a:t>
            </a:r>
            <a:r>
              <a:rPr lang="en-US" sz="1200" kern="1200" dirty="0">
                <a:solidFill>
                  <a:schemeClr val="tx1"/>
                </a:solidFill>
                <a:effectLst/>
                <a:latin typeface="+mn-lt"/>
                <a:ea typeface="+mn-ea"/>
                <a:cs typeface="+mn-cs"/>
              </a:rPr>
              <a:t> in the </a:t>
            </a:r>
            <a:r>
              <a:rPr lang="en-US" sz="1200" b="1" kern="1200" dirty="0">
                <a:solidFill>
                  <a:schemeClr val="tx1"/>
                </a:solidFill>
                <a:effectLst/>
                <a:latin typeface="+mn-lt"/>
                <a:ea typeface="+mn-ea"/>
                <a:cs typeface="+mn-cs"/>
              </a:rPr>
              <a:t>1930s</a:t>
            </a:r>
            <a:r>
              <a:rPr lang="en-US" sz="1200" kern="1200" dirty="0">
                <a:solidFill>
                  <a:schemeClr val="tx1"/>
                </a:solidFill>
                <a:effectLst/>
                <a:latin typeface="+mn-lt"/>
                <a:ea typeface="+mn-ea"/>
                <a:cs typeface="+mn-cs"/>
              </a:rPr>
              <a:t> to </a:t>
            </a:r>
            <a:r>
              <a:rPr lang="en-US" sz="1200" b="1" kern="12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today. Actually, the average US consumer spends the lowest percentage of household income on food out of </a:t>
            </a:r>
            <a:r>
              <a:rPr lang="en-US" sz="1200" b="1" kern="1200" dirty="0">
                <a:solidFill>
                  <a:schemeClr val="tx1"/>
                </a:solidFill>
                <a:effectLst/>
                <a:latin typeface="+mn-lt"/>
                <a:ea typeface="+mn-ea"/>
                <a:cs typeface="+mn-cs"/>
              </a:rPr>
              <a:t>86</a:t>
            </a:r>
            <a:r>
              <a:rPr lang="en-US" sz="1200" kern="1200" dirty="0">
                <a:solidFill>
                  <a:schemeClr val="tx1"/>
                </a:solidFill>
                <a:effectLst/>
                <a:latin typeface="+mn-lt"/>
                <a:ea typeface="+mn-ea"/>
                <a:cs typeface="+mn-cs"/>
              </a:rPr>
              <a:t> major </a:t>
            </a:r>
            <a:r>
              <a:rPr lang="en-US" sz="1200" b="1" kern="1200" dirty="0">
                <a:solidFill>
                  <a:schemeClr val="tx1"/>
                </a:solidFill>
                <a:effectLst/>
                <a:latin typeface="+mn-lt"/>
                <a:ea typeface="+mn-ea"/>
                <a:cs typeface="+mn-cs"/>
              </a:rPr>
              <a:t>countries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CD48A7B0-6D60-40A2-BC09-9CF7E3D13A8C}" type="slidenum">
              <a:rPr lang="en-US" smtClean="0"/>
              <a:t>20</a:t>
            </a:fld>
            <a:endParaRPr lang="en-US"/>
          </a:p>
        </p:txBody>
      </p:sp>
    </p:spTree>
    <p:extLst>
      <p:ext uri="{BB962C8B-B14F-4D97-AF65-F5344CB8AC3E}">
        <p14:creationId xmlns:p14="http://schemas.microsoft.com/office/powerpoint/2010/main" val="3450301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Agricultural productivity in the US has grown hand in hand with the creation of a dynamic conservation system that protects resources, habitats and wildlife. The GAP Report details how it reaches into virtually every rural community with technical and financial assistance targeted to local needs. </a:t>
            </a:r>
          </a:p>
        </p:txBody>
      </p:sp>
      <p:sp>
        <p:nvSpPr>
          <p:cNvPr id="4" name="Slide Number Placeholder 3"/>
          <p:cNvSpPr>
            <a:spLocks noGrp="1"/>
          </p:cNvSpPr>
          <p:nvPr>
            <p:ph type="sldNum" sz="quarter" idx="10"/>
          </p:nvPr>
        </p:nvSpPr>
        <p:spPr/>
        <p:txBody>
          <a:bodyPr/>
          <a:lstStyle/>
          <a:p>
            <a:fld id="{CD48A7B0-6D60-40A2-BC09-9CF7E3D13A8C}" type="slidenum">
              <a:rPr lang="en-US" smtClean="0"/>
              <a:t>21</a:t>
            </a:fld>
            <a:endParaRPr lang="en-US"/>
          </a:p>
        </p:txBody>
      </p:sp>
    </p:spTree>
    <p:extLst>
      <p:ext uri="{BB962C8B-B14F-4D97-AF65-F5344CB8AC3E}">
        <p14:creationId xmlns:p14="http://schemas.microsoft.com/office/powerpoint/2010/main" val="1372962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 the past decade, US agricultural output has begun to slow from a historical annual growth rate of </a:t>
            </a:r>
            <a:r>
              <a:rPr lang="en-US" sz="1200" b="1" kern="1200" dirty="0">
                <a:solidFill>
                  <a:schemeClr val="tx1"/>
                </a:solidFill>
                <a:effectLst/>
                <a:latin typeface="+mn-lt"/>
                <a:ea typeface="+mn-ea"/>
                <a:cs typeface="+mn-cs"/>
              </a:rPr>
              <a:t>1.5-2.0%</a:t>
            </a:r>
            <a:r>
              <a:rPr lang="en-US" sz="1200" kern="1200" dirty="0">
                <a:solidFill>
                  <a:schemeClr val="tx1"/>
                </a:solidFill>
                <a:effectLst/>
                <a:latin typeface="+mn-lt"/>
                <a:ea typeface="+mn-ea"/>
                <a:cs typeface="+mn-cs"/>
              </a:rPr>
              <a:t> to only </a:t>
            </a:r>
            <a:r>
              <a:rPr lang="en-US" sz="1200" b="1" kern="12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today. The GAP Report discusses this slow down and the new challenges we face, such as: </a:t>
            </a:r>
          </a:p>
          <a:p>
            <a:pPr lvl="0"/>
            <a:r>
              <a:rPr lang="en-US" sz="1200" kern="1200" dirty="0">
                <a:solidFill>
                  <a:schemeClr val="tx1"/>
                </a:solidFill>
                <a:effectLst/>
                <a:latin typeface="+mn-lt"/>
                <a:ea typeface="+mn-ea"/>
                <a:cs typeface="+mn-cs"/>
              </a:rPr>
              <a:t>How public funds for Ag research and development are not keeping pace with levels needed to keep productivity up;</a:t>
            </a:r>
          </a:p>
          <a:p>
            <a:pPr lvl="0"/>
            <a:r>
              <a:rPr lang="en-US" sz="1200" kern="1200" dirty="0">
                <a:solidFill>
                  <a:schemeClr val="tx1"/>
                </a:solidFill>
                <a:effectLst/>
                <a:latin typeface="+mn-lt"/>
                <a:ea typeface="+mn-ea"/>
                <a:cs typeface="+mn-cs"/>
              </a:rPr>
              <a:t>And how the number of farm operators over age </a:t>
            </a:r>
            <a:r>
              <a:rPr lang="en-US" sz="1200" b="1" kern="1200" dirty="0">
                <a:solidFill>
                  <a:schemeClr val="tx1"/>
                </a:solidFill>
                <a:effectLst/>
                <a:latin typeface="+mn-lt"/>
                <a:ea typeface="+mn-ea"/>
                <a:cs typeface="+mn-cs"/>
              </a:rPr>
              <a:t>55</a:t>
            </a:r>
            <a:r>
              <a:rPr lang="en-US" sz="1200" kern="1200" dirty="0">
                <a:solidFill>
                  <a:schemeClr val="tx1"/>
                </a:solidFill>
                <a:effectLst/>
                <a:latin typeface="+mn-lt"/>
                <a:ea typeface="+mn-ea"/>
                <a:cs typeface="+mn-cs"/>
              </a:rPr>
              <a:t> is now at </a:t>
            </a:r>
            <a:r>
              <a:rPr lang="en-US" sz="1200" b="1" kern="1200" dirty="0">
                <a:solidFill>
                  <a:schemeClr val="tx1"/>
                </a:solidFill>
                <a:effectLst/>
                <a:latin typeface="+mn-lt"/>
                <a:ea typeface="+mn-ea"/>
                <a:cs typeface="+mn-cs"/>
              </a:rPr>
              <a:t>68%</a:t>
            </a:r>
            <a:r>
              <a:rPr lang="en-US" sz="1200" kern="1200" dirty="0">
                <a:solidFill>
                  <a:schemeClr val="tx1"/>
                </a:solidFill>
                <a:effectLst/>
                <a:latin typeface="+mn-lt"/>
                <a:ea typeface="+mn-ea"/>
                <a:cs typeface="+mn-cs"/>
              </a:rPr>
              <a:t>, with those under </a:t>
            </a:r>
            <a:r>
              <a:rPr lang="en-US" sz="1200" b="1" kern="1200" dirty="0">
                <a:solidFill>
                  <a:schemeClr val="tx1"/>
                </a:solidFill>
                <a:effectLst/>
                <a:latin typeface="+mn-lt"/>
                <a:ea typeface="+mn-ea"/>
                <a:cs typeface="+mn-cs"/>
              </a:rPr>
              <a:t>35</a:t>
            </a:r>
            <a:r>
              <a:rPr lang="en-US" sz="1200" kern="1200" dirty="0">
                <a:solidFill>
                  <a:schemeClr val="tx1"/>
                </a:solidFill>
                <a:effectLst/>
                <a:latin typeface="+mn-lt"/>
                <a:ea typeface="+mn-ea"/>
                <a:cs typeface="+mn-cs"/>
              </a:rPr>
              <a:t> at only </a:t>
            </a:r>
            <a:r>
              <a:rPr lang="en-US" sz="1200" b="1" kern="12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we have an American “farmer gap” in our future.</a:t>
            </a:r>
          </a:p>
        </p:txBody>
      </p:sp>
      <p:sp>
        <p:nvSpPr>
          <p:cNvPr id="4" name="Slide Number Placeholder 3"/>
          <p:cNvSpPr>
            <a:spLocks noGrp="1"/>
          </p:cNvSpPr>
          <p:nvPr>
            <p:ph type="sldNum" sz="quarter" idx="10"/>
          </p:nvPr>
        </p:nvSpPr>
        <p:spPr/>
        <p:txBody>
          <a:bodyPr/>
          <a:lstStyle/>
          <a:p>
            <a:fld id="{CD48A7B0-6D60-40A2-BC09-9CF7E3D13A8C}" type="slidenum">
              <a:rPr lang="en-US" smtClean="0"/>
              <a:t>22</a:t>
            </a:fld>
            <a:endParaRPr lang="en-US"/>
          </a:p>
        </p:txBody>
      </p:sp>
    </p:spTree>
    <p:extLst>
      <p:ext uri="{BB962C8B-B14F-4D97-AF65-F5344CB8AC3E}">
        <p14:creationId xmlns:p14="http://schemas.microsoft.com/office/powerpoint/2010/main" val="3098110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Together we must forge solutions to these challenges at every point along the food and agriculture value chain. For instance, farmers will need high quality inputs. Governments will need to provide helpful regulations. And consumers, who have a “trust gap” when it comes to food production, will need more transparency in ag processes. The GAP Report calls for farmers, agribusiness, consumers and the government to forge new ways to bridge this gap. </a:t>
            </a:r>
          </a:p>
        </p:txBody>
      </p:sp>
      <p:sp>
        <p:nvSpPr>
          <p:cNvPr id="4" name="Slide Number Placeholder 3"/>
          <p:cNvSpPr>
            <a:spLocks noGrp="1"/>
          </p:cNvSpPr>
          <p:nvPr>
            <p:ph type="sldNum" sz="quarter" idx="10"/>
          </p:nvPr>
        </p:nvSpPr>
        <p:spPr/>
        <p:txBody>
          <a:bodyPr/>
          <a:lstStyle/>
          <a:p>
            <a:fld id="{CD48A7B0-6D60-40A2-BC09-9CF7E3D13A8C}" type="slidenum">
              <a:rPr lang="en-US" smtClean="0"/>
              <a:t>23</a:t>
            </a:fld>
            <a:endParaRPr lang="en-US"/>
          </a:p>
        </p:txBody>
      </p:sp>
    </p:spTree>
    <p:extLst>
      <p:ext uri="{BB962C8B-B14F-4D97-AF65-F5344CB8AC3E}">
        <p14:creationId xmlns:p14="http://schemas.microsoft.com/office/powerpoint/2010/main" val="2383645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New practices and technologies are helping us “Farm Smart and Conserve Smart.” With the right data, and actionable information, farmers can maximize production on land that produces well and target other land for conservation. Precision technologies also help livestock and aquaculture producers improve productivity and maximize the usage of scarce resources.  And very importantly now, during a time of lower commodity prices for farmers and ranchers, the use of such precision</a:t>
            </a:r>
            <a:r>
              <a:rPr lang="en-US" sz="1200" kern="1200" baseline="0" dirty="0">
                <a:solidFill>
                  <a:schemeClr val="tx1"/>
                </a:solidFill>
                <a:effectLst/>
                <a:latin typeface="+mn-lt"/>
                <a:ea typeface="+mn-ea"/>
                <a:cs typeface="+mn-cs"/>
              </a:rPr>
              <a:t> systems and tools can help them cut costs, to manage through the challenging agricultural business cycle of today!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D48A7B0-6D60-40A2-BC09-9CF7E3D13A8C}" type="slidenum">
              <a:rPr lang="en-US" smtClean="0"/>
              <a:t>24</a:t>
            </a:fld>
            <a:endParaRPr lang="en-US"/>
          </a:p>
        </p:txBody>
      </p:sp>
    </p:spTree>
    <p:extLst>
      <p:ext uri="{BB962C8B-B14F-4D97-AF65-F5344CB8AC3E}">
        <p14:creationId xmlns:p14="http://schemas.microsoft.com/office/powerpoint/2010/main" val="1079633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Agriculture and forestry production produces almost a </a:t>
            </a:r>
            <a:r>
              <a:rPr lang="en-US" sz="1200" b="1" kern="1200" dirty="0">
                <a:solidFill>
                  <a:schemeClr val="tx1"/>
                </a:solidFill>
                <a:effectLst/>
                <a:latin typeface="+mn-lt"/>
                <a:ea typeface="+mn-ea"/>
                <a:cs typeface="+mn-cs"/>
              </a:rPr>
              <a:t>quarter</a:t>
            </a:r>
            <a:r>
              <a:rPr lang="en-US" sz="1200" kern="1200" dirty="0">
                <a:solidFill>
                  <a:schemeClr val="tx1"/>
                </a:solidFill>
                <a:effectLst/>
                <a:latin typeface="+mn-lt"/>
                <a:ea typeface="+mn-ea"/>
                <a:cs typeface="+mn-cs"/>
              </a:rPr>
              <a:t> of global greenhouse gas emissions. By adopting innovative conservation technologies,</a:t>
            </a:r>
            <a:r>
              <a:rPr lang="en-US" sz="1200" kern="1200" baseline="0" dirty="0">
                <a:solidFill>
                  <a:schemeClr val="tx1"/>
                </a:solidFill>
                <a:effectLst/>
                <a:latin typeface="+mn-lt"/>
                <a:ea typeface="+mn-ea"/>
                <a:cs typeface="+mn-cs"/>
              </a:rPr>
              <a:t> precision systems </a:t>
            </a:r>
            <a:r>
              <a:rPr lang="en-US" sz="1200" kern="1200" dirty="0">
                <a:solidFill>
                  <a:schemeClr val="tx1"/>
                </a:solidFill>
                <a:effectLst/>
                <a:latin typeface="+mn-lt"/>
                <a:ea typeface="+mn-ea"/>
                <a:cs typeface="+mn-cs"/>
              </a:rPr>
              <a:t>and practices, the sector could reduce net emissions </a:t>
            </a:r>
            <a:r>
              <a:rPr lang="en-US" sz="1200" b="1" kern="1200" dirty="0">
                <a:solidFill>
                  <a:schemeClr val="tx1"/>
                </a:solidFill>
                <a:effectLst/>
                <a:latin typeface="+mn-lt"/>
                <a:ea typeface="+mn-ea"/>
                <a:cs typeface="+mn-cs"/>
              </a:rPr>
              <a:t>by half</a:t>
            </a:r>
            <a:r>
              <a:rPr lang="en-US" sz="1200" kern="1200" dirty="0">
                <a:solidFill>
                  <a:schemeClr val="tx1"/>
                </a:solidFill>
                <a:effectLst/>
                <a:latin typeface="+mn-lt"/>
                <a:ea typeface="+mn-ea"/>
                <a:cs typeface="+mn-cs"/>
              </a:rPr>
              <a:t> by </a:t>
            </a:r>
            <a:r>
              <a:rPr lang="en-US" sz="1200" b="1" kern="1200" dirty="0">
                <a:solidFill>
                  <a:schemeClr val="tx1"/>
                </a:solidFill>
                <a:effectLst/>
                <a:latin typeface="+mn-lt"/>
                <a:ea typeface="+mn-ea"/>
                <a:cs typeface="+mn-cs"/>
              </a:rPr>
              <a:t>2050</a:t>
            </a:r>
            <a:r>
              <a:rPr lang="en-US" sz="1200" kern="1200" dirty="0">
                <a:solidFill>
                  <a:schemeClr val="tx1"/>
                </a:solidFill>
                <a:effectLst/>
                <a:latin typeface="+mn-lt"/>
                <a:ea typeface="+mn-ea"/>
                <a:cs typeface="+mn-cs"/>
              </a:rPr>
              <a:t> while still meeting global needs. A full range of agricultural practices and technologies, including cropland technology and livestock management can reduce the carbon footprint of food. </a:t>
            </a:r>
            <a:r>
              <a:rPr lang="en-US" sz="1200" b="1" i="1" kern="1200" dirty="0">
                <a:solidFill>
                  <a:schemeClr val="tx1"/>
                </a:solidFill>
                <a:effectLst/>
                <a:latin typeface="+mn-lt"/>
                <a:ea typeface="+mn-ea"/>
                <a:cs typeface="+mn-cs"/>
              </a:rPr>
              <a:t>It is possible to grow more and emit less!</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D48A7B0-6D60-40A2-BC09-9CF7E3D13A8C}" type="slidenum">
              <a:rPr lang="en-US" smtClean="0"/>
              <a:t>25</a:t>
            </a:fld>
            <a:endParaRPr lang="en-US"/>
          </a:p>
        </p:txBody>
      </p:sp>
    </p:spTree>
    <p:extLst>
      <p:ext uri="{BB962C8B-B14F-4D97-AF65-F5344CB8AC3E}">
        <p14:creationId xmlns:p14="http://schemas.microsoft.com/office/powerpoint/2010/main" val="2201086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 value chains can become more productive and sustainable. The GAP Report provides a series of case studies describing collaborations that help produce more sustainably, such as the State of Indiana who is leading new collaborative conservation movements and Nebraska who is serving as a global leader in groundwater management. Natural solutions like microbes and enzymes are being harnessed to reduce fertilizer loss and improve water, too.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D48A7B0-6D60-40A2-BC09-9CF7E3D13A8C}" type="slidenum">
              <a:rPr lang="en-US" smtClean="0"/>
              <a:t>26</a:t>
            </a:fld>
            <a:endParaRPr lang="en-US"/>
          </a:p>
        </p:txBody>
      </p:sp>
    </p:spTree>
    <p:extLst>
      <p:ext uri="{BB962C8B-B14F-4D97-AF65-F5344CB8AC3E}">
        <p14:creationId xmlns:p14="http://schemas.microsoft.com/office/powerpoint/2010/main" val="3954201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lower-income countries, great potential exists for advancing along the productivity frontier.   For example, </a:t>
            </a:r>
            <a:r>
              <a:rPr lang="en-US" sz="1200" kern="1200" dirty="0">
                <a:solidFill>
                  <a:schemeClr val="tx1"/>
                </a:solidFill>
                <a:effectLst/>
                <a:latin typeface="+mn-lt"/>
                <a:ea typeface="+mn-ea"/>
                <a:cs typeface="+mn-cs"/>
              </a:rPr>
              <a:t>Zambia’s natural resource base, stable government, and investor friendly policies make it a potential breadbasket for southern Africa.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Zambian producers are a testimony to its agricultural promise. The country’s large-scale farms are some of the most productive in Africa and an emerging class of medium-scale farmers is contributing to the agricultural value chain.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Small-scale farmers are protecting their soils and increasing yields thanks to improved seeds, fertilizer, mechanization and conservation farming techniques.</a:t>
            </a:r>
          </a:p>
          <a:p>
            <a:endParaRPr lang="en-US" dirty="0"/>
          </a:p>
        </p:txBody>
      </p:sp>
      <p:sp>
        <p:nvSpPr>
          <p:cNvPr id="4" name="Slide Number Placeholder 3"/>
          <p:cNvSpPr>
            <a:spLocks noGrp="1"/>
          </p:cNvSpPr>
          <p:nvPr>
            <p:ph type="sldNum" sz="quarter" idx="10"/>
          </p:nvPr>
        </p:nvSpPr>
        <p:spPr/>
        <p:txBody>
          <a:bodyPr/>
          <a:lstStyle/>
          <a:p>
            <a:fld id="{CD48A7B0-6D60-40A2-BC09-9CF7E3D13A8C}" type="slidenum">
              <a:rPr lang="en-US" smtClean="0"/>
              <a:t>27</a:t>
            </a:fld>
            <a:endParaRPr lang="en-US"/>
          </a:p>
        </p:txBody>
      </p:sp>
    </p:spTree>
    <p:extLst>
      <p:ext uri="{BB962C8B-B14F-4D97-AF65-F5344CB8AC3E}">
        <p14:creationId xmlns:p14="http://schemas.microsoft.com/office/powerpoint/2010/main" val="1609567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Zambian governments have looked to agriculture to grow and diversify an economy that is heavily reliant on volatile mineral markets.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Nonetheless, the value added by agriculture to Zambia’s GDP remains in the 7 to 10 percent range and rural poverty rates are stubbornly entrenched around 80 percent.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decades of underdevelopment have left Zambia’s agricultural value chains vulnerable to environmental shocks and changing climate patterns.</a:t>
            </a:r>
          </a:p>
        </p:txBody>
      </p:sp>
      <p:sp>
        <p:nvSpPr>
          <p:cNvPr id="4" name="Slide Number Placeholder 3"/>
          <p:cNvSpPr>
            <a:spLocks noGrp="1"/>
          </p:cNvSpPr>
          <p:nvPr>
            <p:ph type="sldNum" sz="quarter" idx="10"/>
          </p:nvPr>
        </p:nvSpPr>
        <p:spPr/>
        <p:txBody>
          <a:bodyPr/>
          <a:lstStyle/>
          <a:p>
            <a:fld id="{CD48A7B0-6D60-40A2-BC09-9CF7E3D13A8C}" type="slidenum">
              <a:rPr lang="en-US" smtClean="0"/>
              <a:t>28</a:t>
            </a:fld>
            <a:endParaRPr lang="en-US"/>
          </a:p>
        </p:txBody>
      </p:sp>
    </p:spTree>
    <p:extLst>
      <p:ext uri="{BB962C8B-B14F-4D97-AF65-F5344CB8AC3E}">
        <p14:creationId xmlns:p14="http://schemas.microsoft.com/office/powerpoint/2010/main" val="455217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Ninety-six percent of Zambia’s producers cultivate less than 5 hectares.  Most have limited or no access to secure land tenure, improved seeds and fertilizer, irrigation or mechanization.  They are net food buyers, who sell into local markets and derive most of their income from wage labor. </a:t>
            </a:r>
          </a:p>
          <a:p>
            <a:r>
              <a:rPr lang="en-US" sz="1200" kern="1200" dirty="0">
                <a:solidFill>
                  <a:schemeClr val="tx1"/>
                </a:solidFill>
                <a:effectLst/>
                <a:latin typeface="+mn-lt"/>
                <a:ea typeface="+mn-ea"/>
                <a:cs typeface="+mn-cs"/>
              </a:rPr>
              <a:t>Medium-scale farms produce crops primarily for internal markets and are more likely to have tenure and use advanced inputs. </a:t>
            </a:r>
          </a:p>
          <a:p>
            <a:r>
              <a:rPr lang="en-US" sz="1200" kern="1200" dirty="0">
                <a:solidFill>
                  <a:schemeClr val="tx1"/>
                </a:solidFill>
                <a:effectLst/>
                <a:latin typeface="+mn-lt"/>
                <a:ea typeface="+mn-ea"/>
                <a:cs typeface="+mn-cs"/>
              </a:rPr>
              <a:t>Zambia’s large-scale farms produce for export markets, operating with comparable inputs and technologies to farmers in the American Midwest.</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D48A7B0-6D60-40A2-BC09-9CF7E3D13A8C}" type="slidenum">
              <a:rPr lang="en-US" smtClean="0"/>
              <a:t>29</a:t>
            </a:fld>
            <a:endParaRPr lang="en-US"/>
          </a:p>
        </p:txBody>
      </p:sp>
    </p:spTree>
    <p:extLst>
      <p:ext uri="{BB962C8B-B14F-4D97-AF65-F5344CB8AC3E}">
        <p14:creationId xmlns:p14="http://schemas.microsoft.com/office/powerpoint/2010/main" val="2449417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impact</a:t>
            </a:r>
            <a:r>
              <a:rPr lang="en-US" baseline="0" dirty="0"/>
              <a:t> on natural resources and on the planet will be profound.  As those in this room are well aware, we already use 37% of the worlds land for crops and pasture.  Opening up new land will only lead to massive release of stored carbon, threatening to contribute even more to greenhouse gas emissions.  Livestock production, particularly of cattle and sheep will emit  more methane without technology and practices to mitigate and reduce emissions.  Water use for agriculture will rise from 70% today to 89% by 2050—in developing countries, irrigation already uses 85% of extracted water!!!  And Food Waste and loss also have an environmental impact, contributing to landfills and methane emissions, when they could be used for food, feed, energy, or other productive uses. </a:t>
            </a:r>
            <a:endParaRPr lang="en-US" dirty="0"/>
          </a:p>
        </p:txBody>
      </p:sp>
      <p:sp>
        <p:nvSpPr>
          <p:cNvPr id="4" name="Slide Number Placeholder 3"/>
          <p:cNvSpPr>
            <a:spLocks noGrp="1"/>
          </p:cNvSpPr>
          <p:nvPr>
            <p:ph type="sldNum" sz="quarter" idx="10"/>
          </p:nvPr>
        </p:nvSpPr>
        <p:spPr/>
        <p:txBody>
          <a:bodyPr/>
          <a:lstStyle/>
          <a:p>
            <a:fld id="{CD48A7B0-6D60-40A2-BC09-9CF7E3D13A8C}" type="slidenum">
              <a:rPr lang="en-US" smtClean="0"/>
              <a:t>3</a:t>
            </a:fld>
            <a:endParaRPr lang="en-US"/>
          </a:p>
        </p:txBody>
      </p:sp>
    </p:spTree>
    <p:extLst>
      <p:ext uri="{BB962C8B-B14F-4D97-AF65-F5344CB8AC3E}">
        <p14:creationId xmlns:p14="http://schemas.microsoft.com/office/powerpoint/2010/main" val="3224668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Total Factor Productivity has contributed appreciably to Zambia’s growth in agricultural output over the last decade.  </a:t>
            </a:r>
          </a:p>
          <a:p>
            <a:r>
              <a:rPr lang="en-US" sz="1200" kern="1200" dirty="0">
                <a:solidFill>
                  <a:schemeClr val="tx1"/>
                </a:solidFill>
                <a:effectLst/>
                <a:latin typeface="+mn-lt"/>
                <a:ea typeface="+mn-ea"/>
                <a:cs typeface="+mn-cs"/>
              </a:rPr>
              <a:t>Land expansion has also made a significant contribution as tens of thousands of hectares has been put into production.</a:t>
            </a:r>
          </a:p>
          <a:p>
            <a:r>
              <a:rPr lang="en-US" sz="1200" kern="1200" dirty="0">
                <a:solidFill>
                  <a:schemeClr val="tx1"/>
                </a:solidFill>
                <a:effectLst/>
                <a:latin typeface="+mn-lt"/>
                <a:ea typeface="+mn-ea"/>
                <a:cs typeface="+mn-cs"/>
              </a:rPr>
              <a:t>In the case of maize, Zambia’s major cereal crop, production doubled between 2006 and 2010.  Efficiency accounts for 40 percent of the increase — a success story, given that almost all of the increase came from small and medium-scale producers. </a:t>
            </a:r>
          </a:p>
          <a:p>
            <a:r>
              <a:rPr lang="en-US" sz="1200" kern="1200" dirty="0">
                <a:solidFill>
                  <a:schemeClr val="tx1"/>
                </a:solidFill>
                <a:effectLst/>
                <a:latin typeface="+mn-lt"/>
                <a:ea typeface="+mn-ea"/>
                <a:cs typeface="+mn-cs"/>
              </a:rPr>
              <a:t>At the same time, the land area cultivated for maize increased by 60 percent, making land expansion the primary driver of the increase in maize production.</a:t>
            </a:r>
          </a:p>
        </p:txBody>
      </p:sp>
      <p:sp>
        <p:nvSpPr>
          <p:cNvPr id="4" name="Slide Number Placeholder 3"/>
          <p:cNvSpPr>
            <a:spLocks noGrp="1"/>
          </p:cNvSpPr>
          <p:nvPr>
            <p:ph type="sldNum" sz="quarter" idx="10"/>
          </p:nvPr>
        </p:nvSpPr>
        <p:spPr/>
        <p:txBody>
          <a:bodyPr/>
          <a:lstStyle/>
          <a:p>
            <a:fld id="{CD48A7B0-6D60-40A2-BC09-9CF7E3D13A8C}" type="slidenum">
              <a:rPr lang="en-US" smtClean="0"/>
              <a:t>30</a:t>
            </a:fld>
            <a:endParaRPr lang="en-US"/>
          </a:p>
        </p:txBody>
      </p:sp>
    </p:spTree>
    <p:extLst>
      <p:ext uri="{BB962C8B-B14F-4D97-AF65-F5344CB8AC3E}">
        <p14:creationId xmlns:p14="http://schemas.microsoft.com/office/powerpoint/2010/main" val="8983019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Zambia has some land suitable for expanding agricultural production, but policies that promote greater productivity on existing cultivated land also need to be prioritized, along with an expansion of conservation farming in fragile and drought-prone regions.</a:t>
            </a:r>
          </a:p>
          <a:p>
            <a:r>
              <a:rPr lang="en-US" sz="1200" kern="1200" dirty="0">
                <a:solidFill>
                  <a:schemeClr val="tx1"/>
                </a:solidFill>
                <a:effectLst/>
                <a:latin typeface="+mn-lt"/>
                <a:ea typeface="+mn-ea"/>
                <a:cs typeface="+mn-cs"/>
              </a:rPr>
              <a:t>Climate change models predict that over the next 15 years, maize yields in southern Africa could fall by 30 percent due to temperature increases.  For many Zambian producers, conservation farming is an effective method for managing climate-related risk. </a:t>
            </a:r>
          </a:p>
          <a:p>
            <a:r>
              <a:rPr lang="en-US" sz="1200" kern="1200" dirty="0">
                <a:solidFill>
                  <a:schemeClr val="tx1"/>
                </a:solidFill>
                <a:effectLst/>
                <a:latin typeface="+mn-lt"/>
                <a:ea typeface="+mn-ea"/>
                <a:cs typeface="+mn-cs"/>
              </a:rPr>
              <a:t>Currently, more than 100,000 Zambian farmers are practicing some form of conservation farming – more than any other country in sub-Saharan Africa. </a:t>
            </a:r>
          </a:p>
          <a:p>
            <a:endParaRPr lang="en-US" dirty="0"/>
          </a:p>
        </p:txBody>
      </p:sp>
      <p:sp>
        <p:nvSpPr>
          <p:cNvPr id="4" name="Slide Number Placeholder 3"/>
          <p:cNvSpPr>
            <a:spLocks noGrp="1"/>
          </p:cNvSpPr>
          <p:nvPr>
            <p:ph type="sldNum" sz="quarter" idx="10"/>
          </p:nvPr>
        </p:nvSpPr>
        <p:spPr/>
        <p:txBody>
          <a:bodyPr/>
          <a:lstStyle/>
          <a:p>
            <a:fld id="{CD48A7B0-6D60-40A2-BC09-9CF7E3D13A8C}" type="slidenum">
              <a:rPr lang="en-US" smtClean="0"/>
              <a:t>31</a:t>
            </a:fld>
            <a:endParaRPr lang="en-US"/>
          </a:p>
        </p:txBody>
      </p:sp>
    </p:spTree>
    <p:extLst>
      <p:ext uri="{BB962C8B-B14F-4D97-AF65-F5344CB8AC3E}">
        <p14:creationId xmlns:p14="http://schemas.microsoft.com/office/powerpoint/2010/main" val="3956525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GAP Report highlights several market opportunities for Zambian producers.</a:t>
            </a:r>
          </a:p>
          <a:p>
            <a:r>
              <a:rPr lang="en-US" sz="1200" kern="1200" dirty="0">
                <a:solidFill>
                  <a:schemeClr val="tx1"/>
                </a:solidFill>
                <a:effectLst/>
                <a:latin typeface="+mn-lt"/>
                <a:ea typeface="+mn-ea"/>
                <a:cs typeface="+mn-cs"/>
              </a:rPr>
              <a:t>Maize is a food staple in every Zambian household.  Sixty percent of the calories consumed in Zambia come from maize and domestic animal feed demand is expected to increase 75 percent by 2023.  Over the next decade, Zambia should continue to produce surpluses of maize, while its neighbors will have small surpluses or maize-deficits.</a:t>
            </a:r>
          </a:p>
          <a:p>
            <a:r>
              <a:rPr lang="en-US" sz="1200" kern="1200" dirty="0">
                <a:solidFill>
                  <a:schemeClr val="tx1"/>
                </a:solidFill>
                <a:effectLst/>
                <a:latin typeface="+mn-lt"/>
                <a:ea typeface="+mn-ea"/>
                <a:cs typeface="+mn-cs"/>
              </a:rPr>
              <a:t>Livestock productivity have risen steadily over the last decade, but Zambia still relies on substantial imports to help meet domestic demand for animal protein. Disease is the greatest threat to the Zambian livestock industry and can be particularly devastating to small and medium-scale producers. </a:t>
            </a:r>
          </a:p>
          <a:p>
            <a:r>
              <a:rPr lang="en-US" sz="1200" kern="1200" dirty="0">
                <a:solidFill>
                  <a:schemeClr val="tx1"/>
                </a:solidFill>
                <a:effectLst/>
                <a:latin typeface="+mn-lt"/>
                <a:ea typeface="+mn-ea"/>
                <a:cs typeface="+mn-cs"/>
              </a:rPr>
              <a:t>Fish are the most commonly consumed source of animal protein by Zambians, particularly in poor rural households. But Zambia has a “fish deficit”: more than one-third of fish consumed in Zambia in 2013 had to be imported. At the same time, only 20 percent of fish production in Zambia is produced sustainably. Increasing sustainable aquaculture production can help Zambia meet its “fish deficit” without putting additional pressure on its already stressed water resources and declining fish populations.</a:t>
            </a:r>
          </a:p>
          <a:p>
            <a:endParaRPr lang="en-US" dirty="0"/>
          </a:p>
        </p:txBody>
      </p:sp>
      <p:sp>
        <p:nvSpPr>
          <p:cNvPr id="4" name="Slide Number Placeholder 3"/>
          <p:cNvSpPr>
            <a:spLocks noGrp="1"/>
          </p:cNvSpPr>
          <p:nvPr>
            <p:ph type="sldNum" sz="quarter" idx="10"/>
          </p:nvPr>
        </p:nvSpPr>
        <p:spPr/>
        <p:txBody>
          <a:bodyPr/>
          <a:lstStyle/>
          <a:p>
            <a:fld id="{CD48A7B0-6D60-40A2-BC09-9CF7E3D13A8C}" type="slidenum">
              <a:rPr lang="en-US" smtClean="0"/>
              <a:t>32</a:t>
            </a:fld>
            <a:endParaRPr lang="en-US"/>
          </a:p>
        </p:txBody>
      </p:sp>
    </p:spTree>
    <p:extLst>
      <p:ext uri="{BB962C8B-B14F-4D97-AF65-F5344CB8AC3E}">
        <p14:creationId xmlns:p14="http://schemas.microsoft.com/office/powerpoint/2010/main" val="2257997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Zambia’s increase in agricultural output and productivity has been driven by farmer investments in productive assets such as machinery, precision agriculture technologies, irrigation systems, fertilizer and improved seeds. </a:t>
            </a:r>
          </a:p>
          <a:p>
            <a:r>
              <a:rPr lang="en-US" sz="1200" kern="1200" dirty="0">
                <a:solidFill>
                  <a:schemeClr val="tx1"/>
                </a:solidFill>
                <a:effectLst/>
                <a:latin typeface="+mn-lt"/>
                <a:ea typeface="+mn-ea"/>
                <a:cs typeface="+mn-cs"/>
              </a:rPr>
              <a:t>The GAP Report highlights several public-private partnerships that are connecting farmers of all scales with inputs and technologies, as well the knowledge to use them efficiently and the financing to purchase them. </a:t>
            </a:r>
          </a:p>
          <a:p>
            <a:r>
              <a:rPr lang="en-US" sz="1200" kern="1200" dirty="0">
                <a:solidFill>
                  <a:schemeClr val="tx1"/>
                </a:solidFill>
                <a:effectLst/>
                <a:latin typeface="+mn-lt"/>
                <a:ea typeface="+mn-ea"/>
                <a:cs typeface="+mn-cs"/>
              </a:rPr>
              <a:t>Still, most Zambian farmers are undercapitalized, making it difficult to invest in these technologies.</a:t>
            </a:r>
          </a:p>
          <a:p>
            <a:endParaRPr lang="en-US" dirty="0"/>
          </a:p>
        </p:txBody>
      </p:sp>
      <p:sp>
        <p:nvSpPr>
          <p:cNvPr id="4" name="Slide Number Placeholder 3"/>
          <p:cNvSpPr>
            <a:spLocks noGrp="1"/>
          </p:cNvSpPr>
          <p:nvPr>
            <p:ph type="sldNum" sz="quarter" idx="10"/>
          </p:nvPr>
        </p:nvSpPr>
        <p:spPr/>
        <p:txBody>
          <a:bodyPr/>
          <a:lstStyle/>
          <a:p>
            <a:fld id="{CD48A7B0-6D60-40A2-BC09-9CF7E3D13A8C}" type="slidenum">
              <a:rPr lang="en-US" smtClean="0"/>
              <a:t>33</a:t>
            </a:fld>
            <a:endParaRPr lang="en-US"/>
          </a:p>
        </p:txBody>
      </p:sp>
    </p:spTree>
    <p:extLst>
      <p:ext uri="{BB962C8B-B14F-4D97-AF65-F5344CB8AC3E}">
        <p14:creationId xmlns:p14="http://schemas.microsoft.com/office/powerpoint/2010/main" val="2430204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Zambian producers – of all scales - want the knowledge, resources and opportunities to make their enterprises more productive, profitable and resilient. Prioritizing investments that stimulate productivity and sustainability is essential.  This includes:</a:t>
            </a:r>
          </a:p>
          <a:p>
            <a:pPr lvl="0"/>
            <a:r>
              <a:rPr lang="en-US" sz="1200" kern="1200" dirty="0">
                <a:solidFill>
                  <a:schemeClr val="tx1"/>
                </a:solidFill>
                <a:effectLst/>
                <a:latin typeface="+mn-lt"/>
                <a:ea typeface="+mn-ea"/>
                <a:cs typeface="+mn-cs"/>
              </a:rPr>
              <a:t>Ensuring that farmers of all scales, particularly women, have access to secure land tenure.</a:t>
            </a:r>
          </a:p>
          <a:p>
            <a:pPr lvl="0"/>
            <a:r>
              <a:rPr lang="en-US" sz="1200" kern="1200" dirty="0">
                <a:solidFill>
                  <a:schemeClr val="tx1"/>
                </a:solidFill>
                <a:effectLst/>
                <a:latin typeface="+mn-lt"/>
                <a:ea typeface="+mn-ea"/>
                <a:cs typeface="+mn-cs"/>
              </a:rPr>
              <a:t>Extending and improving the infrastructures for transportation, electricity and irrigation, as well as access to financial systems </a:t>
            </a:r>
          </a:p>
          <a:p>
            <a:pPr lvl="0"/>
            <a:r>
              <a:rPr lang="en-US" sz="1200" kern="1200" dirty="0">
                <a:solidFill>
                  <a:schemeClr val="tx1"/>
                </a:solidFill>
                <a:effectLst/>
                <a:latin typeface="+mn-lt"/>
                <a:ea typeface="+mn-ea"/>
                <a:cs typeface="+mn-cs"/>
              </a:rPr>
              <a:t>Investing in research and extension to develop and transfer agricultural knowledge. </a:t>
            </a:r>
          </a:p>
          <a:p>
            <a:pPr lvl="0"/>
            <a:r>
              <a:rPr lang="en-US" sz="1200" kern="1200" dirty="0">
                <a:solidFill>
                  <a:schemeClr val="tx1"/>
                </a:solidFill>
                <a:effectLst/>
                <a:latin typeface="+mn-lt"/>
                <a:ea typeface="+mn-ea"/>
                <a:cs typeface="+mn-cs"/>
              </a:rPr>
              <a:t>Reducing bureaucratic barriers and harmonizing regulations to increase trade and market development.</a:t>
            </a:r>
          </a:p>
          <a:p>
            <a:endParaRPr lang="en-US" dirty="0"/>
          </a:p>
        </p:txBody>
      </p:sp>
      <p:sp>
        <p:nvSpPr>
          <p:cNvPr id="4" name="Slide Number Placeholder 3"/>
          <p:cNvSpPr>
            <a:spLocks noGrp="1"/>
          </p:cNvSpPr>
          <p:nvPr>
            <p:ph type="sldNum" sz="quarter" idx="10"/>
          </p:nvPr>
        </p:nvSpPr>
        <p:spPr/>
        <p:txBody>
          <a:bodyPr/>
          <a:lstStyle/>
          <a:p>
            <a:fld id="{CD48A7B0-6D60-40A2-BC09-9CF7E3D13A8C}" type="slidenum">
              <a:rPr lang="en-US" smtClean="0"/>
              <a:t>34</a:t>
            </a:fld>
            <a:endParaRPr lang="en-US"/>
          </a:p>
        </p:txBody>
      </p:sp>
    </p:spTree>
    <p:extLst>
      <p:ext uri="{BB962C8B-B14F-4D97-AF65-F5344CB8AC3E}">
        <p14:creationId xmlns:p14="http://schemas.microsoft.com/office/powerpoint/2010/main" val="34719614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president of the Zambian National Farmers Union said recently, “Farming is not a lifestyle; farming is a business, and…the same factors that affect any other business affect farmers.  Farmers need access to knowledge and skills, access to education. That way we will be able to make sure our farmers are not subsistence farmers only, but have a livelihood and can produce food. We need to be profitable.”</a:t>
            </a:r>
          </a:p>
          <a:p>
            <a:r>
              <a:rPr lang="en-US" sz="1200" kern="1200" dirty="0">
                <a:solidFill>
                  <a:schemeClr val="tx1"/>
                </a:solidFill>
                <a:effectLst/>
                <a:latin typeface="+mn-lt"/>
                <a:ea typeface="+mn-ea"/>
                <a:cs typeface="+mn-cs"/>
              </a:rPr>
              <a:t>The GAP Report highlights several case studies that are helping achieve these goals and enabling Zambia to become a sustainable breadbasket for southern Africa. </a:t>
            </a:r>
          </a:p>
          <a:p>
            <a:endParaRPr lang="en-US" dirty="0"/>
          </a:p>
        </p:txBody>
      </p:sp>
      <p:sp>
        <p:nvSpPr>
          <p:cNvPr id="4" name="Slide Number Placeholder 3"/>
          <p:cNvSpPr>
            <a:spLocks noGrp="1"/>
          </p:cNvSpPr>
          <p:nvPr>
            <p:ph type="sldNum" sz="quarter" idx="10"/>
          </p:nvPr>
        </p:nvSpPr>
        <p:spPr/>
        <p:txBody>
          <a:bodyPr/>
          <a:lstStyle/>
          <a:p>
            <a:fld id="{CD48A7B0-6D60-40A2-BC09-9CF7E3D13A8C}" type="slidenum">
              <a:rPr lang="en-US" smtClean="0"/>
              <a:t>35</a:t>
            </a:fld>
            <a:endParaRPr lang="en-US"/>
          </a:p>
        </p:txBody>
      </p:sp>
    </p:spTree>
    <p:extLst>
      <p:ext uri="{BB962C8B-B14F-4D97-AF65-F5344CB8AC3E}">
        <p14:creationId xmlns:p14="http://schemas.microsoft.com/office/powerpoint/2010/main" val="352996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Undergirding all these actions is a real</a:t>
            </a:r>
            <a:r>
              <a:rPr lang="en-US" baseline="0" dirty="0"/>
              <a:t> need to focus on the Building Blocks for Sustainable Development:  the Policies that lead to sustainable production and reduction of loss and waste.  Since 2009, GHI has advocated 5 strategic policy goals, including Investing in public agricultural research, development and extension:  embracing science-based and information technologies, and scaling up efforts to get them in the hands of farmers;  involving the private sector in agriculture and infrastructure development; removing barriers to regional and global trade in agriculture; and strengthening and coordinating international development assistance and productive safety nets for nutrition.  The 2015 GAP Report highlights the key policy steps that must be taken in the USA and Zambia to create more sustainable breadbaskets in each country and to help meet food security needs.   </a:t>
            </a:r>
            <a:endParaRPr lang="en-US" dirty="0"/>
          </a:p>
        </p:txBody>
      </p:sp>
      <p:sp>
        <p:nvSpPr>
          <p:cNvPr id="4" name="Slide Number Placeholder 3"/>
          <p:cNvSpPr>
            <a:spLocks noGrp="1"/>
          </p:cNvSpPr>
          <p:nvPr>
            <p:ph type="sldNum" sz="quarter" idx="10"/>
          </p:nvPr>
        </p:nvSpPr>
        <p:spPr/>
        <p:txBody>
          <a:bodyPr/>
          <a:lstStyle/>
          <a:p>
            <a:fld id="{CD48A7B0-6D60-40A2-BC09-9CF7E3D13A8C}" type="slidenum">
              <a:rPr lang="en-US" smtClean="0"/>
              <a:t>36</a:t>
            </a:fld>
            <a:endParaRPr lang="en-US"/>
          </a:p>
        </p:txBody>
      </p:sp>
    </p:spTree>
    <p:extLst>
      <p:ext uri="{BB962C8B-B14F-4D97-AF65-F5344CB8AC3E}">
        <p14:creationId xmlns:p14="http://schemas.microsoft.com/office/powerpoint/2010/main" val="2822826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Biotechnology is a toolbox of many diverse molecular and genetic techniques allowing us to sustainably provide food, feed, fiber and biofuels.  Agricultural biotechnology increases crop and livestock yields and can help improve nutrition in countries where production is hampered by harsh environmental conditions and a lack of modern agricultural tools and technologies.  </a:t>
            </a:r>
          </a:p>
          <a:p>
            <a:r>
              <a:rPr lang="en-US" dirty="0"/>
              <a:t>At the inaugural FAO Biotechnology Symposium in February, 2016, Director General of FAO, </a:t>
            </a:r>
            <a:r>
              <a:rPr lang="en-US" dirty="0" err="1"/>
              <a:t>Graziano</a:t>
            </a:r>
            <a:r>
              <a:rPr lang="en-US" dirty="0"/>
              <a:t> da Silva stated, </a:t>
            </a:r>
            <a:r>
              <a:rPr lang="en-US" b="1" dirty="0"/>
              <a:t>“It is time to discuss and analyze what agricultural biotechnologies have to offer.” FAO has initiated a groundbreaking conversation to explore how the rapidly emerging, broad-based field of agricultural biotechnology can complement agro-ecological approaches to sustainably increase productivity, especially for smallholder farmers.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D48A7B0-6D60-40A2-BC09-9CF7E3D13A8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278643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 </a:t>
            </a:r>
          </a:p>
          <a:p>
            <a:endParaRPr lang="en-US" baseline="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D48A7B0-6D60-40A2-BC09-9CF7E3D13A8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37686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7B4DCC-52A7-4946-AB3D-E06C4EBBFAB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050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change and weather variability will fundamentally</a:t>
            </a:r>
            <a:r>
              <a:rPr lang="en-US" baseline="0" dirty="0"/>
              <a:t> alter global food production patterns.  Adaptation practices in low latitude and tropical regions will be critical to maintain food production.  Climate shifts will reduce renewable surface water and groundwater in  most dry subtropical regions, intensifying competition for water.  And Extreme precipitation events over much of the mid-</a:t>
            </a:r>
            <a:r>
              <a:rPr lang="en-US" baseline="0" dirty="0" err="1"/>
              <a:t>latitutde</a:t>
            </a:r>
            <a:r>
              <a:rPr lang="en-US" baseline="0" dirty="0"/>
              <a:t> regions will become more intense and more frequent as the worlds surface temperature increases.</a:t>
            </a:r>
            <a:endParaRPr lang="en-US" dirty="0"/>
          </a:p>
        </p:txBody>
      </p:sp>
      <p:sp>
        <p:nvSpPr>
          <p:cNvPr id="4" name="Slide Number Placeholder 3"/>
          <p:cNvSpPr>
            <a:spLocks noGrp="1"/>
          </p:cNvSpPr>
          <p:nvPr>
            <p:ph type="sldNum" sz="quarter" idx="10"/>
          </p:nvPr>
        </p:nvSpPr>
        <p:spPr/>
        <p:txBody>
          <a:bodyPr/>
          <a:lstStyle/>
          <a:p>
            <a:fld id="{CD48A7B0-6D60-40A2-BC09-9CF7E3D13A8C}" type="slidenum">
              <a:rPr lang="en-US" smtClean="0"/>
              <a:t>4</a:t>
            </a:fld>
            <a:endParaRPr lang="en-US"/>
          </a:p>
        </p:txBody>
      </p:sp>
    </p:spTree>
    <p:extLst>
      <p:ext uri="{BB962C8B-B14F-4D97-AF65-F5344CB8AC3E}">
        <p14:creationId xmlns:p14="http://schemas.microsoft.com/office/powerpoint/2010/main" val="2891581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global proportion of undernourished people</a:t>
            </a:r>
            <a:r>
              <a:rPr lang="en-US" baseline="0" dirty="0"/>
              <a:t> has decreased, from 24% in the 1990s to 13% today, we still face major challenges, particularly on the nutrition front.  Both hunger and obesity impact our health. Today 1/3 of children suffer from hunger or some form of nutrient deficiency.  Obesity is increasing rapidly in developing countries, and the proportion of the world’s overweight is now 39%, nearly doubling since 1980.</a:t>
            </a:r>
            <a:endParaRPr lang="en-US" dirty="0"/>
          </a:p>
        </p:txBody>
      </p:sp>
      <p:sp>
        <p:nvSpPr>
          <p:cNvPr id="4" name="Slide Number Placeholder 3"/>
          <p:cNvSpPr>
            <a:spLocks noGrp="1"/>
          </p:cNvSpPr>
          <p:nvPr>
            <p:ph type="sldNum" sz="quarter" idx="10"/>
          </p:nvPr>
        </p:nvSpPr>
        <p:spPr/>
        <p:txBody>
          <a:bodyPr/>
          <a:lstStyle/>
          <a:p>
            <a:fld id="{CD48A7B0-6D60-40A2-BC09-9CF7E3D13A8C}" type="slidenum">
              <a:rPr lang="en-US" smtClean="0"/>
              <a:t>5</a:t>
            </a:fld>
            <a:endParaRPr lang="en-US"/>
          </a:p>
        </p:txBody>
      </p:sp>
    </p:spTree>
    <p:extLst>
      <p:ext uri="{BB962C8B-B14F-4D97-AF65-F5344CB8AC3E}">
        <p14:creationId xmlns:p14="http://schemas.microsoft.com/office/powerpoint/2010/main" val="1127587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Together</a:t>
            </a:r>
            <a:r>
              <a:rPr lang="en-US" baseline="0" dirty="0"/>
              <a:t> we can</a:t>
            </a:r>
            <a:r>
              <a:rPr lang="en-US" dirty="0"/>
              <a:t> Grow Solutions to these challenges.  The GAP Report outlines how farmers, governments, companies and civil society are collaborating to meet the needs.   Only agriculture that is truly sustainable</a:t>
            </a:r>
            <a:r>
              <a:rPr lang="en-US" baseline="0" dirty="0"/>
              <a:t> can supply human needs as well as provide income for farmers and growers;  new innovation is helping to grow more productively so that agriculture and forestry can actually mitigate climate change;  we are making progress in growing more nutritious food value chains;   and we can Conserve land and water, Adapt to dietary changes and Improve the lives and livelihoods of farmers and rural communities as well as consumers.   This should be our shared vision for agriculture:  we should accept nothing less. </a:t>
            </a:r>
            <a:endParaRPr lang="en-US" dirty="0"/>
          </a:p>
        </p:txBody>
      </p:sp>
      <p:sp>
        <p:nvSpPr>
          <p:cNvPr id="4" name="Slide Number Placeholder 3"/>
          <p:cNvSpPr>
            <a:spLocks noGrp="1"/>
          </p:cNvSpPr>
          <p:nvPr>
            <p:ph type="sldNum" sz="quarter" idx="10"/>
          </p:nvPr>
        </p:nvSpPr>
        <p:spPr/>
        <p:txBody>
          <a:bodyPr/>
          <a:lstStyle/>
          <a:p>
            <a:fld id="{CD48A7B0-6D60-40A2-BC09-9CF7E3D13A8C}" type="slidenum">
              <a:rPr lang="en-US" smtClean="0"/>
              <a:t>6</a:t>
            </a:fld>
            <a:endParaRPr lang="en-US"/>
          </a:p>
        </p:txBody>
      </p:sp>
    </p:spTree>
    <p:extLst>
      <p:ext uri="{BB962C8B-B14F-4D97-AF65-F5344CB8AC3E}">
        <p14:creationId xmlns:p14="http://schemas.microsoft.com/office/powerpoint/2010/main" val="1692333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our 6</a:t>
            </a:r>
            <a:r>
              <a:rPr lang="en-US" baseline="30000" dirty="0"/>
              <a:t>th</a:t>
            </a:r>
            <a:r>
              <a:rPr lang="en-US" baseline="0" dirty="0"/>
              <a:t> GAP Report, in which we measure and track the global, regional and country level trends in productivity in agriculture, and highlight new innovations, technologies and partnerships to fight hunger, conserve the environment, and to strengthen value chains.  </a:t>
            </a:r>
            <a:endParaRPr lang="en-US" dirty="0"/>
          </a:p>
        </p:txBody>
      </p:sp>
      <p:sp>
        <p:nvSpPr>
          <p:cNvPr id="4" name="Slide Number Placeholder 3"/>
          <p:cNvSpPr>
            <a:spLocks noGrp="1"/>
          </p:cNvSpPr>
          <p:nvPr>
            <p:ph type="sldNum" sz="quarter" idx="10"/>
          </p:nvPr>
        </p:nvSpPr>
        <p:spPr/>
        <p:txBody>
          <a:bodyPr/>
          <a:lstStyle/>
          <a:p>
            <a:fld id="{CD48A7B0-6D60-40A2-BC09-9CF7E3D13A8C}" type="slidenum">
              <a:rPr lang="en-US" smtClean="0"/>
              <a:t>7</a:t>
            </a:fld>
            <a:endParaRPr lang="en-US"/>
          </a:p>
        </p:txBody>
      </p:sp>
    </p:spTree>
    <p:extLst>
      <p:ext uri="{BB962C8B-B14F-4D97-AF65-F5344CB8AC3E}">
        <p14:creationId xmlns:p14="http://schemas.microsoft.com/office/powerpoint/2010/main" val="1587203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Global Harvest Initiative was</a:t>
            </a:r>
            <a:r>
              <a:rPr lang="en-US" baseline="0" dirty="0"/>
              <a:t> formed in 2009 by companies that advocate for collaborative solutions to meet the rapidly rising demand for food and agricultural products.  </a:t>
            </a:r>
          </a:p>
          <a:p>
            <a:r>
              <a:rPr lang="en-US" baseline="0" dirty="0"/>
              <a:t>GHI serves as a private sector policy voice for productivity growth throughout the agricultural value chain. We advance the conversation about how to produce more, waste less, and maximize the use of scarce resources.</a:t>
            </a:r>
          </a:p>
          <a:p>
            <a:endParaRPr lang="en-US" baseline="0" dirty="0"/>
          </a:p>
          <a:p>
            <a:r>
              <a:rPr lang="en-US" dirty="0"/>
              <a:t>GHI’s member companies are joined by 13 consultative partners – their logos are here on the screen – who share their knowledge of agriculture, conservation, nutrition, trade and the needs of small-scale farmers.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D48A7B0-6D60-40A2-BC09-9CF7E3D13A8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77508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United Nations</a:t>
            </a:r>
            <a:r>
              <a:rPr lang="en-US" baseline="0" dirty="0"/>
              <a:t> member states declared that eradicating hunger and poverty is both the greatest global challenge and an indispensable requirement for sustainable development.  </a:t>
            </a:r>
          </a:p>
          <a:p>
            <a:endParaRPr lang="en-US" baseline="0" dirty="0"/>
          </a:p>
          <a:p>
            <a:r>
              <a:rPr lang="en-US" baseline="0" dirty="0"/>
              <a:t>A vibrant agriculture and food sector is a powerful foundation for broad-based, inclusive economic growth, creating multiplier effects throughout the entire economy.  In light of the 2015 International Year of Soils, The GAP Report highlights the powerful legacy of the United States’ conservation agriculture system which was built in the wake of the 1930s Dust Bowl and has laid the foundation for a vibrant and productive agricultural economy.  And the report shines a spotlight on Zambia, a country that is rising to diversify its agricultural potential and build its capacity to become a regional breadbasket in Southern Africa.  </a:t>
            </a:r>
            <a:endParaRPr lang="en-US" dirty="0"/>
          </a:p>
        </p:txBody>
      </p:sp>
      <p:sp>
        <p:nvSpPr>
          <p:cNvPr id="4" name="Slide Number Placeholder 3"/>
          <p:cNvSpPr>
            <a:spLocks noGrp="1"/>
          </p:cNvSpPr>
          <p:nvPr>
            <p:ph type="sldNum" sz="quarter" idx="10"/>
          </p:nvPr>
        </p:nvSpPr>
        <p:spPr/>
        <p:txBody>
          <a:bodyPr/>
          <a:lstStyle/>
          <a:p>
            <a:fld id="{CD48A7B0-6D60-40A2-BC09-9CF7E3D13A8C}" type="slidenum">
              <a:rPr lang="en-US" smtClean="0"/>
              <a:t>9</a:t>
            </a:fld>
            <a:endParaRPr lang="en-US"/>
          </a:p>
        </p:txBody>
      </p:sp>
    </p:spTree>
    <p:extLst>
      <p:ext uri="{BB962C8B-B14F-4D97-AF65-F5344CB8AC3E}">
        <p14:creationId xmlns:p14="http://schemas.microsoft.com/office/powerpoint/2010/main" val="984256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7D2579-CA48-2C47-88BB-49E00CCD3422}" type="datetimeFigureOut">
              <a:rPr lang="en-US" smtClean="0"/>
              <a:t>8/12/16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0891A9-D655-D847-B5B4-85FF511D5345}" type="slidenum">
              <a:rPr lang="en-US" smtClean="0"/>
              <a:t>‹#›</a:t>
            </a:fld>
            <a:endParaRPr lang="en-US"/>
          </a:p>
        </p:txBody>
      </p:sp>
    </p:spTree>
    <p:extLst>
      <p:ext uri="{BB962C8B-B14F-4D97-AF65-F5344CB8AC3E}">
        <p14:creationId xmlns:p14="http://schemas.microsoft.com/office/powerpoint/2010/main" val="1265386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7D2579-CA48-2C47-88BB-49E00CCD3422}" type="datetimeFigureOut">
              <a:rPr lang="en-US" smtClean="0"/>
              <a:t>8/12/16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0891A9-D655-D847-B5B4-85FF511D5345}" type="slidenum">
              <a:rPr lang="en-US" smtClean="0"/>
              <a:t>‹#›</a:t>
            </a:fld>
            <a:endParaRPr lang="en-US"/>
          </a:p>
        </p:txBody>
      </p:sp>
    </p:spTree>
    <p:extLst>
      <p:ext uri="{BB962C8B-B14F-4D97-AF65-F5344CB8AC3E}">
        <p14:creationId xmlns:p14="http://schemas.microsoft.com/office/powerpoint/2010/main" val="174242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7D2579-CA48-2C47-88BB-49E00CCD3422}" type="datetimeFigureOut">
              <a:rPr lang="en-US" smtClean="0"/>
              <a:t>8/12/16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0891A9-D655-D847-B5B4-85FF511D5345}" type="slidenum">
              <a:rPr lang="en-US" smtClean="0"/>
              <a:t>‹#›</a:t>
            </a:fld>
            <a:endParaRPr lang="en-US"/>
          </a:p>
        </p:txBody>
      </p:sp>
    </p:spTree>
    <p:extLst>
      <p:ext uri="{BB962C8B-B14F-4D97-AF65-F5344CB8AC3E}">
        <p14:creationId xmlns:p14="http://schemas.microsoft.com/office/powerpoint/2010/main" val="2184579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3676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FB8DE74-ACDE-E943-9A13-5157434EFDCD}" type="datetimeFigureOut">
              <a:rPr lang="en-US" smtClean="0"/>
              <a:t>8/12/16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0A6FEA1-62EC-294F-B89C-0E19E70A9A54}" type="slidenum">
              <a:rPr lang="en-US" smtClean="0"/>
              <a:t>‹#›</a:t>
            </a:fld>
            <a:endParaRPr lang="en-US"/>
          </a:p>
        </p:txBody>
      </p:sp>
    </p:spTree>
    <p:extLst>
      <p:ext uri="{BB962C8B-B14F-4D97-AF65-F5344CB8AC3E}">
        <p14:creationId xmlns:p14="http://schemas.microsoft.com/office/powerpoint/2010/main" val="2272853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FB8DE74-ACDE-E943-9A13-5157434EFDCD}" type="datetimeFigureOut">
              <a:rPr lang="en-US" smtClean="0"/>
              <a:t>8/12/16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0A6FEA1-62EC-294F-B89C-0E19E70A9A54}" type="slidenum">
              <a:rPr lang="en-US" smtClean="0"/>
              <a:t>‹#›</a:t>
            </a:fld>
            <a:endParaRPr lang="en-US"/>
          </a:p>
        </p:txBody>
      </p:sp>
    </p:spTree>
    <p:extLst>
      <p:ext uri="{BB962C8B-B14F-4D97-AF65-F5344CB8AC3E}">
        <p14:creationId xmlns:p14="http://schemas.microsoft.com/office/powerpoint/2010/main" val="1928629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FB8DE74-ACDE-E943-9A13-5157434EFDCD}" type="datetimeFigureOut">
              <a:rPr lang="en-US" smtClean="0"/>
              <a:t>8/12/16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0A6FEA1-62EC-294F-B89C-0E19E70A9A54}" type="slidenum">
              <a:rPr lang="en-US" smtClean="0"/>
              <a:t>‹#›</a:t>
            </a:fld>
            <a:endParaRPr lang="en-US"/>
          </a:p>
        </p:txBody>
      </p:sp>
    </p:spTree>
    <p:extLst>
      <p:ext uri="{BB962C8B-B14F-4D97-AF65-F5344CB8AC3E}">
        <p14:creationId xmlns:p14="http://schemas.microsoft.com/office/powerpoint/2010/main" val="1870596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AFB8DE74-ACDE-E943-9A13-5157434EFDCD}" type="datetimeFigureOut">
              <a:rPr lang="en-US" smtClean="0"/>
              <a:t>8/12/16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C0A6FEA1-62EC-294F-B89C-0E19E70A9A54}" type="slidenum">
              <a:rPr lang="en-US" smtClean="0"/>
              <a:t>‹#›</a:t>
            </a:fld>
            <a:endParaRPr lang="en-US"/>
          </a:p>
        </p:txBody>
      </p:sp>
    </p:spTree>
    <p:extLst>
      <p:ext uri="{BB962C8B-B14F-4D97-AF65-F5344CB8AC3E}">
        <p14:creationId xmlns:p14="http://schemas.microsoft.com/office/powerpoint/2010/main" val="3358000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FB8DE74-ACDE-E943-9A13-5157434EFDCD}" type="datetimeFigureOut">
              <a:rPr lang="en-US" smtClean="0"/>
              <a:t>8/12/16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0A6FEA1-62EC-294F-B89C-0E19E70A9A54}" type="slidenum">
              <a:rPr lang="en-US" smtClean="0"/>
              <a:t>‹#›</a:t>
            </a:fld>
            <a:endParaRPr lang="en-US"/>
          </a:p>
        </p:txBody>
      </p:sp>
    </p:spTree>
    <p:extLst>
      <p:ext uri="{BB962C8B-B14F-4D97-AF65-F5344CB8AC3E}">
        <p14:creationId xmlns:p14="http://schemas.microsoft.com/office/powerpoint/2010/main" val="161275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FB8DE74-ACDE-E943-9A13-5157434EFDCD}" type="datetimeFigureOut">
              <a:rPr lang="en-US" smtClean="0"/>
              <a:t>8/12/16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0A6FEA1-62EC-294F-B89C-0E19E70A9A54}" type="slidenum">
              <a:rPr lang="en-US" smtClean="0"/>
              <a:t>‹#›</a:t>
            </a:fld>
            <a:endParaRPr lang="en-US"/>
          </a:p>
        </p:txBody>
      </p:sp>
    </p:spTree>
    <p:extLst>
      <p:ext uri="{BB962C8B-B14F-4D97-AF65-F5344CB8AC3E}">
        <p14:creationId xmlns:p14="http://schemas.microsoft.com/office/powerpoint/2010/main" val="338659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FB8DE74-ACDE-E943-9A13-5157434EFDCD}" type="datetimeFigureOut">
              <a:rPr lang="en-US" smtClean="0"/>
              <a:t>8/12/16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0A6FEA1-62EC-294F-B89C-0E19E70A9A54}" type="slidenum">
              <a:rPr lang="en-US" smtClean="0"/>
              <a:t>‹#›</a:t>
            </a:fld>
            <a:endParaRPr lang="en-US"/>
          </a:p>
        </p:txBody>
      </p:sp>
    </p:spTree>
    <p:extLst>
      <p:ext uri="{BB962C8B-B14F-4D97-AF65-F5344CB8AC3E}">
        <p14:creationId xmlns:p14="http://schemas.microsoft.com/office/powerpoint/2010/main" val="86911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7D2579-CA48-2C47-88BB-49E00CCD3422}" type="datetimeFigureOut">
              <a:rPr lang="en-US" smtClean="0"/>
              <a:t>8/12/16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0891A9-D655-D847-B5B4-85FF511D5345}" type="slidenum">
              <a:rPr lang="en-US" smtClean="0"/>
              <a:t>‹#›</a:t>
            </a:fld>
            <a:endParaRPr lang="en-US"/>
          </a:p>
        </p:txBody>
      </p:sp>
    </p:spTree>
    <p:extLst>
      <p:ext uri="{BB962C8B-B14F-4D97-AF65-F5344CB8AC3E}">
        <p14:creationId xmlns:p14="http://schemas.microsoft.com/office/powerpoint/2010/main" val="25238161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FB8DE74-ACDE-E943-9A13-5157434EFDCD}" type="datetimeFigureOut">
              <a:rPr lang="en-US" smtClean="0"/>
              <a:t>8/12/16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0A6FEA1-62EC-294F-B89C-0E19E70A9A54}" type="slidenum">
              <a:rPr lang="en-US" smtClean="0"/>
              <a:t>‹#›</a:t>
            </a:fld>
            <a:endParaRPr lang="en-US"/>
          </a:p>
        </p:txBody>
      </p:sp>
    </p:spTree>
    <p:extLst>
      <p:ext uri="{BB962C8B-B14F-4D97-AF65-F5344CB8AC3E}">
        <p14:creationId xmlns:p14="http://schemas.microsoft.com/office/powerpoint/2010/main" val="3352223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FB8DE74-ACDE-E943-9A13-5157434EFDCD}" type="datetimeFigureOut">
              <a:rPr lang="en-US" smtClean="0"/>
              <a:t>8/12/16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0A6FEA1-62EC-294F-B89C-0E19E70A9A54}" type="slidenum">
              <a:rPr lang="en-US" smtClean="0"/>
              <a:t>‹#›</a:t>
            </a:fld>
            <a:endParaRPr lang="en-US"/>
          </a:p>
        </p:txBody>
      </p:sp>
    </p:spTree>
    <p:extLst>
      <p:ext uri="{BB962C8B-B14F-4D97-AF65-F5344CB8AC3E}">
        <p14:creationId xmlns:p14="http://schemas.microsoft.com/office/powerpoint/2010/main" val="3097471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FB8DE74-ACDE-E943-9A13-5157434EFDCD}" type="datetimeFigureOut">
              <a:rPr lang="en-US" smtClean="0"/>
              <a:t>8/12/16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0A6FEA1-62EC-294F-B89C-0E19E70A9A54}" type="slidenum">
              <a:rPr lang="en-US" smtClean="0"/>
              <a:t>‹#›</a:t>
            </a:fld>
            <a:endParaRPr lang="en-US"/>
          </a:p>
        </p:txBody>
      </p:sp>
    </p:spTree>
    <p:extLst>
      <p:ext uri="{BB962C8B-B14F-4D97-AF65-F5344CB8AC3E}">
        <p14:creationId xmlns:p14="http://schemas.microsoft.com/office/powerpoint/2010/main" val="707890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7D2579-CA48-2C47-88BB-49E00CCD3422}" type="datetimeFigureOut">
              <a:rPr lang="en-US" smtClean="0"/>
              <a:t>8/12/16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0891A9-D655-D847-B5B4-85FF511D5345}" type="slidenum">
              <a:rPr lang="en-US" smtClean="0"/>
              <a:t>‹#›</a:t>
            </a:fld>
            <a:endParaRPr lang="en-US"/>
          </a:p>
        </p:txBody>
      </p:sp>
    </p:spTree>
    <p:extLst>
      <p:ext uri="{BB962C8B-B14F-4D97-AF65-F5344CB8AC3E}">
        <p14:creationId xmlns:p14="http://schemas.microsoft.com/office/powerpoint/2010/main" val="4148018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D2579-CA48-2C47-88BB-49E00CCD3422}" type="datetimeFigureOut">
              <a:rPr lang="en-US" smtClean="0"/>
              <a:t>8/12/16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0891A9-D655-D847-B5B4-85FF511D5345}" type="slidenum">
              <a:rPr lang="en-US" smtClean="0"/>
              <a:t>‹#›</a:t>
            </a:fld>
            <a:endParaRPr lang="en-US"/>
          </a:p>
        </p:txBody>
      </p:sp>
    </p:spTree>
    <p:extLst>
      <p:ext uri="{BB962C8B-B14F-4D97-AF65-F5344CB8AC3E}">
        <p14:creationId xmlns:p14="http://schemas.microsoft.com/office/powerpoint/2010/main" val="4074758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7D2579-CA48-2C47-88BB-49E00CCD3422}" type="datetimeFigureOut">
              <a:rPr lang="en-US" smtClean="0"/>
              <a:t>8/12/16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0891A9-D655-D847-B5B4-85FF511D5345}" type="slidenum">
              <a:rPr lang="en-US" smtClean="0"/>
              <a:t>‹#›</a:t>
            </a:fld>
            <a:endParaRPr lang="en-US"/>
          </a:p>
        </p:txBody>
      </p:sp>
    </p:spTree>
    <p:extLst>
      <p:ext uri="{BB962C8B-B14F-4D97-AF65-F5344CB8AC3E}">
        <p14:creationId xmlns:p14="http://schemas.microsoft.com/office/powerpoint/2010/main" val="2039539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7D2579-CA48-2C47-88BB-49E00CCD3422}" type="datetimeFigureOut">
              <a:rPr lang="en-US" smtClean="0"/>
              <a:t>8/12/16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0891A9-D655-D847-B5B4-85FF511D5345}" type="slidenum">
              <a:rPr lang="en-US" smtClean="0"/>
              <a:t>‹#›</a:t>
            </a:fld>
            <a:endParaRPr lang="en-US"/>
          </a:p>
        </p:txBody>
      </p:sp>
    </p:spTree>
    <p:extLst>
      <p:ext uri="{BB962C8B-B14F-4D97-AF65-F5344CB8AC3E}">
        <p14:creationId xmlns:p14="http://schemas.microsoft.com/office/powerpoint/2010/main" val="3149176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7D2579-CA48-2C47-88BB-49E00CCD3422}" type="datetimeFigureOut">
              <a:rPr lang="en-US" smtClean="0"/>
              <a:t>8/12/16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0891A9-D655-D847-B5B4-85FF511D5345}" type="slidenum">
              <a:rPr lang="en-US" smtClean="0"/>
              <a:t>‹#›</a:t>
            </a:fld>
            <a:endParaRPr lang="en-US"/>
          </a:p>
        </p:txBody>
      </p:sp>
    </p:spTree>
    <p:extLst>
      <p:ext uri="{BB962C8B-B14F-4D97-AF65-F5344CB8AC3E}">
        <p14:creationId xmlns:p14="http://schemas.microsoft.com/office/powerpoint/2010/main" val="217138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7D2579-CA48-2C47-88BB-49E00CCD3422}" type="datetimeFigureOut">
              <a:rPr lang="en-US" smtClean="0"/>
              <a:t>8/12/16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0891A9-D655-D847-B5B4-85FF511D5345}" type="slidenum">
              <a:rPr lang="en-US" smtClean="0"/>
              <a:t>‹#›</a:t>
            </a:fld>
            <a:endParaRPr lang="en-US"/>
          </a:p>
        </p:txBody>
      </p:sp>
    </p:spTree>
    <p:extLst>
      <p:ext uri="{BB962C8B-B14F-4D97-AF65-F5344CB8AC3E}">
        <p14:creationId xmlns:p14="http://schemas.microsoft.com/office/powerpoint/2010/main" val="2228772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7D2579-CA48-2C47-88BB-49E00CCD3422}" type="datetimeFigureOut">
              <a:rPr lang="en-US" smtClean="0"/>
              <a:t>8/12/16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0891A9-D655-D847-B5B4-85FF511D5345}" type="slidenum">
              <a:rPr lang="en-US" smtClean="0"/>
              <a:t>‹#›</a:t>
            </a:fld>
            <a:endParaRPr lang="en-US"/>
          </a:p>
        </p:txBody>
      </p:sp>
    </p:spTree>
    <p:extLst>
      <p:ext uri="{BB962C8B-B14F-4D97-AF65-F5344CB8AC3E}">
        <p14:creationId xmlns:p14="http://schemas.microsoft.com/office/powerpoint/2010/main" val="14009803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7D2579-CA48-2C47-88BB-49E00CCD3422}" type="datetimeFigureOut">
              <a:rPr lang="en-US" smtClean="0"/>
              <a:t>8/12/16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0891A9-D655-D847-B5B4-85FF511D5345}" type="slidenum">
              <a:rPr lang="en-US" smtClean="0"/>
              <a:t>‹#›</a:t>
            </a:fld>
            <a:endParaRPr lang="en-US"/>
          </a:p>
        </p:txBody>
      </p:sp>
    </p:spTree>
    <p:extLst>
      <p:ext uri="{BB962C8B-B14F-4D97-AF65-F5344CB8AC3E}">
        <p14:creationId xmlns:p14="http://schemas.microsoft.com/office/powerpoint/2010/main" val="3170419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501797"/>
          </a:xfrm>
          <a:prstGeom prst="rect">
            <a:avLst/>
          </a:prstGeom>
          <a:gradFill rotWithShape="0">
            <a:gsLst>
              <a:gs pos="0">
                <a:schemeClr val="tx2">
                  <a:alpha val="43000"/>
                </a:schemeClr>
              </a:gs>
              <a:gs pos="100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358797"/>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8435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434336"/>
            <a:ext cx="9144000" cy="423664"/>
          </a:xfrm>
          <a:prstGeom prst="rect">
            <a:avLst/>
          </a:prstGeom>
          <a:gradFill rotWithShape="0">
            <a:gsLst>
              <a:gs pos="0">
                <a:schemeClr val="tx2">
                  <a:alpha val="43000"/>
                </a:schemeClr>
              </a:gs>
              <a:gs pos="100000">
                <a:schemeClr val="bg1"/>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589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5"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tif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6" Type="http://schemas.openxmlformats.org/officeDocument/2006/relationships/image" Target="../media/image47.emf"/><Relationship Id="rId7" Type="http://schemas.openxmlformats.org/officeDocument/2006/relationships/image" Target="../media/image48.emf"/><Relationship Id="rId8" Type="http://schemas.openxmlformats.org/officeDocument/2006/relationships/image" Target="../media/image49.emf"/><Relationship Id="rId9" Type="http://schemas.openxmlformats.org/officeDocument/2006/relationships/image" Target="../media/image50.emf"/><Relationship Id="rId10" Type="http://schemas.openxmlformats.org/officeDocument/2006/relationships/image" Target="../media/image51.emf"/><Relationship Id="rId11"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tiff"/><Relationship Id="rId7"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5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emf"/><Relationship Id="rId5" Type="http://schemas.openxmlformats.org/officeDocument/2006/relationships/image" Target="../media/image8.emf"/><Relationship Id="rId6"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6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jpeg"/><Relationship Id="rId5" Type="http://schemas.openxmlformats.org/officeDocument/2006/relationships/image" Target="../media/image71.jpeg"/><Relationship Id="rId6" Type="http://schemas.openxmlformats.org/officeDocument/2006/relationships/image" Target="../media/image72.jpe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g"/><Relationship Id="rId4" Type="http://schemas.openxmlformats.org/officeDocument/2006/relationships/image" Target="../media/image78.jpeg"/><Relationship Id="rId5" Type="http://schemas.openxmlformats.org/officeDocument/2006/relationships/image" Target="../media/image79.png"/><Relationship Id="rId6"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emf"/><Relationship Id="rId5" Type="http://schemas.openxmlformats.org/officeDocument/2006/relationships/image" Target="../media/image83.emf"/><Relationship Id="rId6" Type="http://schemas.openxmlformats.org/officeDocument/2006/relationships/image" Target="../media/image84.emf"/><Relationship Id="rId7" Type="http://schemas.openxmlformats.org/officeDocument/2006/relationships/image" Target="../media/image85.em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8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image" Target="../media/image88.emf"/><Relationship Id="rId5"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emf"/><Relationship Id="rId5"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771650"/>
            <a:ext cx="9144000" cy="5086350"/>
          </a:xfrm>
          <a:prstGeom prst="rect">
            <a:avLst/>
          </a:prstGeom>
        </p:spPr>
      </p:pic>
      <p:sp>
        <p:nvSpPr>
          <p:cNvPr id="4" name="TextBox 3"/>
          <p:cNvSpPr txBox="1"/>
          <p:nvPr/>
        </p:nvSpPr>
        <p:spPr>
          <a:xfrm>
            <a:off x="3143250" y="437347"/>
            <a:ext cx="5612130"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9900"/>
                </a:solidFill>
                <a:effectLst/>
                <a:uLnTx/>
                <a:uFillTx/>
              </a:rPr>
              <a:t>BUILDING SUSTAINABLE BREADBASKETS</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2172" y="0"/>
            <a:ext cx="1423851" cy="1737360"/>
          </a:xfrm>
          <a:prstGeom prst="rect">
            <a:avLst/>
          </a:prstGeom>
        </p:spPr>
      </p:pic>
    </p:spTree>
    <p:extLst>
      <p:ext uri="{BB962C8B-B14F-4D97-AF65-F5344CB8AC3E}">
        <p14:creationId xmlns:p14="http://schemas.microsoft.com/office/powerpoint/2010/main" val="3510768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9300" y="1582783"/>
            <a:ext cx="4693920" cy="4525963"/>
          </a:xfrm>
        </p:spPr>
        <p:txBody>
          <a:bodyPr>
            <a:normAutofit/>
          </a:bodyPr>
          <a:lstStyle/>
          <a:p>
            <a:pPr>
              <a:spcAft>
                <a:spcPts val="600"/>
              </a:spcAft>
              <a:buSzPct val="60000"/>
              <a:buFont typeface="Wingdings" panose="05000000000000000000" pitchFamily="2" charset="2"/>
              <a:buChar char="Ø"/>
            </a:pPr>
            <a:r>
              <a:rPr lang="en-US" sz="3000" b="1" dirty="0">
                <a:solidFill>
                  <a:srgbClr val="002D72"/>
                </a:solidFill>
                <a:latin typeface="Arial" panose="020B0604020202020204" pitchFamily="34" charset="0"/>
                <a:cs typeface="Arial" panose="020B0604020202020204" pitchFamily="34" charset="0"/>
              </a:rPr>
              <a:t>Accelerate agricultural productivity</a:t>
            </a:r>
          </a:p>
          <a:p>
            <a:pPr>
              <a:spcAft>
                <a:spcPts val="600"/>
              </a:spcAft>
              <a:buSzPct val="60000"/>
              <a:buFont typeface="Wingdings" panose="05000000000000000000" pitchFamily="2" charset="2"/>
              <a:buChar char="Ø"/>
            </a:pPr>
            <a:r>
              <a:rPr lang="en-US" sz="3000" b="1" dirty="0">
                <a:solidFill>
                  <a:srgbClr val="002D72"/>
                </a:solidFill>
                <a:latin typeface="Arial" panose="020B0604020202020204" pitchFamily="34" charset="0"/>
                <a:cs typeface="Arial" panose="020B0604020202020204" pitchFamily="34" charset="0"/>
              </a:rPr>
              <a:t>Reduce food waste &amp; loss</a:t>
            </a:r>
          </a:p>
          <a:p>
            <a:pPr>
              <a:spcAft>
                <a:spcPts val="600"/>
              </a:spcAft>
              <a:buSzPct val="60000"/>
              <a:buFont typeface="Wingdings" panose="05000000000000000000" pitchFamily="2" charset="2"/>
              <a:buChar char="Ø"/>
            </a:pPr>
            <a:r>
              <a:rPr lang="en-US" sz="3000" b="1" dirty="0">
                <a:solidFill>
                  <a:srgbClr val="002D72"/>
                </a:solidFill>
                <a:latin typeface="Arial" panose="020B0604020202020204" pitchFamily="34" charset="0"/>
                <a:cs typeface="Arial" panose="020B0604020202020204" pitchFamily="34" charset="0"/>
              </a:rPr>
              <a:t>Improve incomes, sanitation &amp; nutrition</a:t>
            </a:r>
          </a:p>
          <a:p>
            <a:pPr>
              <a:spcAft>
                <a:spcPts val="600"/>
              </a:spcAft>
              <a:buSzPct val="60000"/>
              <a:buFont typeface="Wingdings" panose="05000000000000000000" pitchFamily="2" charset="2"/>
              <a:buChar char="Ø"/>
            </a:pPr>
            <a:r>
              <a:rPr lang="en-US" sz="3000" b="1" dirty="0">
                <a:solidFill>
                  <a:srgbClr val="002D72"/>
                </a:solidFill>
                <a:latin typeface="Arial" panose="020B0604020202020204" pitchFamily="34" charset="0"/>
                <a:cs typeface="Arial" panose="020B0604020202020204" pitchFamily="34" charset="0"/>
              </a:rPr>
              <a:t>Target support to small-scale farmers</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4286" y="2136706"/>
            <a:ext cx="3535680" cy="2651760"/>
          </a:xfrm>
          <a:prstGeom prst="rect">
            <a:avLst/>
          </a:prstGeom>
          <a:effectLst>
            <a:outerShdw algn="ctr" rotWithShape="0">
              <a:srgbClr val="000000"/>
            </a:outerShdw>
          </a:effectLst>
        </p:spPr>
      </p:pic>
      <p:sp>
        <p:nvSpPr>
          <p:cNvPr id="5" name="Title 4"/>
          <p:cNvSpPr>
            <a:spLocks noGrp="1"/>
          </p:cNvSpPr>
          <p:nvPr>
            <p:ph type="title"/>
          </p:nvPr>
        </p:nvSpPr>
        <p:spPr/>
        <p:txBody>
          <a:bodyPr>
            <a:normAutofit/>
          </a:bodyPr>
          <a:lstStyle/>
          <a:p>
            <a:r>
              <a:rPr lang="en-US" sz="3200" b="1" dirty="0">
                <a:solidFill>
                  <a:srgbClr val="009900"/>
                </a:solidFill>
                <a:latin typeface="Arial" panose="020B0604020202020204" pitchFamily="34" charset="0"/>
                <a:cs typeface="Arial" panose="020B0604020202020204" pitchFamily="34" charset="0"/>
              </a:rPr>
              <a:t>COMPREHENSIVE STRATEGY</a:t>
            </a:r>
            <a:br>
              <a:rPr lang="en-US" sz="3200" b="1" dirty="0">
                <a:solidFill>
                  <a:srgbClr val="009900"/>
                </a:solidFill>
                <a:latin typeface="Arial" panose="020B0604020202020204" pitchFamily="34" charset="0"/>
                <a:cs typeface="Arial" panose="020B0604020202020204" pitchFamily="34" charset="0"/>
              </a:rPr>
            </a:br>
            <a:r>
              <a:rPr lang="en-US" sz="3200" b="1" dirty="0">
                <a:solidFill>
                  <a:srgbClr val="009900"/>
                </a:solidFill>
                <a:latin typeface="Arial" panose="020B0604020202020204" pitchFamily="34" charset="0"/>
                <a:cs typeface="Arial" panose="020B0604020202020204" pitchFamily="34" charset="0"/>
              </a:rPr>
              <a:t>TO FEED THE WORLD</a:t>
            </a:r>
          </a:p>
        </p:txBody>
      </p:sp>
    </p:spTree>
    <p:extLst>
      <p:ext uri="{BB962C8B-B14F-4D97-AF65-F5344CB8AC3E}">
        <p14:creationId xmlns:p14="http://schemas.microsoft.com/office/powerpoint/2010/main" val="2296560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par>
                          <p:cTn id="15" fill="hold">
                            <p:stCondLst>
                              <p:cond delay="1000"/>
                            </p:stCondLst>
                            <p:childTnLst>
                              <p:par>
                                <p:cTn id="16" presetID="55" presetClass="entr" presetSubtype="0" fill="hold" grpId="0" nodeType="afterEffect">
                                  <p:stCondLst>
                                    <p:cond delay="75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9"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3">
                                            <p:txEl>
                                              <p:pRg st="0" end="0"/>
                                            </p:txEl>
                                          </p:spTgt>
                                        </p:tgtEl>
                                      </p:cBhvr>
                                    </p:animEffect>
                                  </p:childTnLst>
                                </p:cTn>
                              </p:par>
                            </p:childTnLst>
                          </p:cTn>
                        </p:par>
                        <p:par>
                          <p:cTn id="21" fill="hold">
                            <p:stCondLst>
                              <p:cond delay="2750"/>
                            </p:stCondLst>
                            <p:childTnLst>
                              <p:par>
                                <p:cTn id="22" presetID="55" presetClass="entr" presetSubtype="0" fill="hold" grpId="0" nodeType="afterEffect">
                                  <p:stCondLst>
                                    <p:cond delay="75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1" end="1"/>
                                            </p:txEl>
                                          </p:spTgt>
                                        </p:tgtEl>
                                      </p:cBhvr>
                                    </p:animEffect>
                                  </p:childTnLst>
                                </p:cTn>
                              </p:par>
                            </p:childTnLst>
                          </p:cTn>
                        </p:par>
                        <p:par>
                          <p:cTn id="27" fill="hold">
                            <p:stCondLst>
                              <p:cond delay="4500"/>
                            </p:stCondLst>
                            <p:childTnLst>
                              <p:par>
                                <p:cTn id="28" presetID="55" presetClass="entr" presetSubtype="0" fill="hold" grpId="0" nodeType="afterEffect">
                                  <p:stCondLst>
                                    <p:cond delay="75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31"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2" dur="1000"/>
                                        <p:tgtEl>
                                          <p:spTgt spid="3">
                                            <p:txEl>
                                              <p:pRg st="2" end="2"/>
                                            </p:txEl>
                                          </p:spTgt>
                                        </p:tgtEl>
                                      </p:cBhvr>
                                    </p:animEffect>
                                  </p:childTnLst>
                                </p:cTn>
                              </p:par>
                            </p:childTnLst>
                          </p:cTn>
                        </p:par>
                        <p:par>
                          <p:cTn id="33" fill="hold">
                            <p:stCondLst>
                              <p:cond delay="6250"/>
                            </p:stCondLst>
                            <p:childTnLst>
                              <p:par>
                                <p:cTn id="34" presetID="55" presetClass="entr" presetSubtype="0" fill="hold" grpId="0" nodeType="afterEffect">
                                  <p:stCondLst>
                                    <p:cond delay="75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7"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8"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9900"/>
                </a:solidFill>
                <a:latin typeface="Arial" panose="020B0604020202020204" pitchFamily="34" charset="0"/>
                <a:cs typeface="Arial" panose="020B0604020202020204" pitchFamily="34" charset="0"/>
              </a:rPr>
              <a:t>STRATEGIES FOR PRODUCING MORE</a:t>
            </a:r>
          </a:p>
        </p:txBody>
      </p:sp>
      <p:sp>
        <p:nvSpPr>
          <p:cNvPr id="3" name="Content Placeholder 2"/>
          <p:cNvSpPr>
            <a:spLocks noGrp="1"/>
          </p:cNvSpPr>
          <p:nvPr>
            <p:ph idx="1"/>
          </p:nvPr>
        </p:nvSpPr>
        <p:spPr>
          <a:xfrm>
            <a:off x="1891012" y="1429965"/>
            <a:ext cx="6226629" cy="4525963"/>
          </a:xfrm>
        </p:spPr>
        <p:txBody>
          <a:bodyPr>
            <a:normAutofit lnSpcReduction="10000"/>
          </a:bodyPr>
          <a:lstStyle/>
          <a:p>
            <a:pPr>
              <a:lnSpc>
                <a:spcPct val="150000"/>
              </a:lnSpc>
              <a:buSzPct val="60000"/>
              <a:buFont typeface="Wingdings" panose="05000000000000000000" pitchFamily="2" charset="2"/>
              <a:buChar char="Ø"/>
            </a:pPr>
            <a:r>
              <a:rPr lang="en-US" sz="3600" b="1" dirty="0">
                <a:solidFill>
                  <a:srgbClr val="C00000"/>
                </a:solidFill>
                <a:latin typeface="Arial" panose="020B0604020202020204" pitchFamily="34" charset="0"/>
                <a:cs typeface="Arial" panose="020B0604020202020204" pitchFamily="34" charset="0"/>
              </a:rPr>
              <a:t>Expanding Land</a:t>
            </a:r>
          </a:p>
          <a:p>
            <a:pPr>
              <a:lnSpc>
                <a:spcPct val="150000"/>
              </a:lnSpc>
              <a:buSzPct val="60000"/>
              <a:buFont typeface="Wingdings" panose="05000000000000000000" pitchFamily="2" charset="2"/>
              <a:buChar char="Ø"/>
            </a:pPr>
            <a:r>
              <a:rPr lang="en-US" sz="3600" b="1" dirty="0">
                <a:solidFill>
                  <a:srgbClr val="ED8B00"/>
                </a:solidFill>
                <a:latin typeface="Arial" panose="020B0604020202020204" pitchFamily="34" charset="0"/>
                <a:cs typeface="Arial" panose="020B0604020202020204" pitchFamily="34" charset="0"/>
              </a:rPr>
              <a:t>Intensifying Inputs</a:t>
            </a:r>
          </a:p>
          <a:p>
            <a:pPr>
              <a:lnSpc>
                <a:spcPct val="150000"/>
              </a:lnSpc>
              <a:buSzPct val="60000"/>
              <a:buFont typeface="Wingdings" panose="05000000000000000000" pitchFamily="2" charset="2"/>
              <a:buChar char="Ø"/>
            </a:pPr>
            <a:r>
              <a:rPr lang="en-US" sz="3600" b="1" dirty="0">
                <a:solidFill>
                  <a:srgbClr val="002D72"/>
                </a:solidFill>
                <a:latin typeface="Arial" panose="020B0604020202020204" pitchFamily="34" charset="0"/>
                <a:cs typeface="Arial" panose="020B0604020202020204" pitchFamily="34" charset="0"/>
              </a:rPr>
              <a:t>Extending Irrigation</a:t>
            </a:r>
          </a:p>
          <a:p>
            <a:pPr>
              <a:lnSpc>
                <a:spcPct val="150000"/>
              </a:lnSpc>
              <a:buSzPct val="60000"/>
              <a:buFont typeface="Wingdings" panose="05000000000000000000" pitchFamily="2" charset="2"/>
              <a:buChar char="Ø"/>
            </a:pPr>
            <a:r>
              <a:rPr lang="en-US" sz="3600" b="1" dirty="0">
                <a:solidFill>
                  <a:srgbClr val="009900"/>
                </a:solidFill>
                <a:latin typeface="Arial" panose="020B0604020202020204" pitchFamily="34" charset="0"/>
                <a:cs typeface="Arial" panose="020B0604020202020204" pitchFamily="34" charset="0"/>
              </a:rPr>
              <a:t>Increasing Efficiency with Total Factor Productivity</a:t>
            </a:r>
          </a:p>
          <a:p>
            <a:pPr>
              <a:lnSpc>
                <a:spcPct val="200000"/>
              </a:lnSpc>
              <a:buSzPct val="60000"/>
              <a:buFont typeface="Wingdings" panose="05000000000000000000" pitchFamily="2" charset="2"/>
              <a:buChar char="Ø"/>
            </a:pPr>
            <a:endParaRPr lang="en-US" sz="3600" b="1" dirty="0">
              <a:solidFill>
                <a:srgbClr val="002D72"/>
              </a:solidFill>
              <a:latin typeface="Univers LT Std 45 Light" panose="020B0403020202020204" pitchFamily="34" charset="0"/>
            </a:endParaRPr>
          </a:p>
        </p:txBody>
      </p:sp>
    </p:spTree>
    <p:extLst>
      <p:ext uri="{BB962C8B-B14F-4D97-AF65-F5344CB8AC3E}">
        <p14:creationId xmlns:p14="http://schemas.microsoft.com/office/powerpoint/2010/main" val="31394956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grpId="0" nodeType="afterEffect">
                                  <p:stCondLst>
                                    <p:cond delay="100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3">
                                            <p:txEl>
                                              <p:pRg st="0" end="0"/>
                                            </p:txEl>
                                          </p:spTgt>
                                        </p:tgtEl>
                                      </p:cBhvr>
                                    </p:animEffect>
                                  </p:childTnLst>
                                </p:cTn>
                              </p:par>
                            </p:childTnLst>
                          </p:cTn>
                        </p:par>
                        <p:par>
                          <p:cTn id="16" fill="hold">
                            <p:stCondLst>
                              <p:cond delay="3000"/>
                            </p:stCondLst>
                            <p:childTnLst>
                              <p:par>
                                <p:cTn id="17" presetID="55" presetClass="entr" presetSubtype="0" fill="hold" grpId="0" nodeType="afterEffect">
                                  <p:stCondLst>
                                    <p:cond delay="100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childTnLst>
                          </p:cTn>
                        </p:par>
                        <p:par>
                          <p:cTn id="22" fill="hold">
                            <p:stCondLst>
                              <p:cond delay="5000"/>
                            </p:stCondLst>
                            <p:childTnLst>
                              <p:par>
                                <p:cTn id="23" presetID="55" presetClass="entr" presetSubtype="0" fill="hold" grpId="0" nodeType="afterEffect">
                                  <p:stCondLst>
                                    <p:cond delay="100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6"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7" dur="1000"/>
                                        <p:tgtEl>
                                          <p:spTgt spid="3">
                                            <p:txEl>
                                              <p:pRg st="2" end="2"/>
                                            </p:txEl>
                                          </p:spTgt>
                                        </p:tgtEl>
                                      </p:cBhvr>
                                    </p:animEffect>
                                  </p:childTnLst>
                                </p:cTn>
                              </p:par>
                            </p:childTnLst>
                          </p:cTn>
                        </p:par>
                        <p:par>
                          <p:cTn id="28" fill="hold">
                            <p:stCondLst>
                              <p:cond delay="7000"/>
                            </p:stCondLst>
                            <p:childTnLst>
                              <p:par>
                                <p:cTn id="29" presetID="55" presetClass="entr" presetSubtype="0" fill="hold" grpId="0" nodeType="afterEffect">
                                  <p:stCondLst>
                                    <p:cond delay="100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2"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3"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228"/>
            <a:ext cx="9144000" cy="1143000"/>
          </a:xfrm>
        </p:spPr>
        <p:txBody>
          <a:bodyPr>
            <a:normAutofit/>
          </a:bodyPr>
          <a:lstStyle/>
          <a:p>
            <a:r>
              <a:rPr lang="en-US" sz="3200" b="1" dirty="0">
                <a:solidFill>
                  <a:srgbClr val="009900"/>
                </a:solidFill>
                <a:latin typeface="Arial" panose="020B0604020202020204" pitchFamily="34" charset="0"/>
                <a:cs typeface="Arial" panose="020B0604020202020204" pitchFamily="34" charset="0"/>
              </a:rPr>
              <a:t>TOTAL FACTOR PRODUCTIVITY (TFP)</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154536" y="1290228"/>
            <a:ext cx="6834927" cy="5225290"/>
          </a:xfrm>
        </p:spPr>
      </p:pic>
    </p:spTree>
    <p:extLst>
      <p:ext uri="{BB962C8B-B14F-4D97-AF65-F5344CB8AC3E}">
        <p14:creationId xmlns:p14="http://schemas.microsoft.com/office/powerpoint/2010/main" val="39859336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9900"/>
                </a:solidFill>
                <a:latin typeface="Arial" panose="020B0604020202020204" pitchFamily="34" charset="0"/>
                <a:cs typeface="Arial" panose="020B0604020202020204" pitchFamily="34" charset="0"/>
              </a:rPr>
              <a:t>LOW-INCOME COUNTRIES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a:off x="91439" y="1503851"/>
            <a:ext cx="8908868" cy="4060460"/>
          </a:xfrm>
        </p:spPr>
      </p:pic>
    </p:spTree>
    <p:extLst>
      <p:ext uri="{BB962C8B-B14F-4D97-AF65-F5344CB8AC3E}">
        <p14:creationId xmlns:p14="http://schemas.microsoft.com/office/powerpoint/2010/main" val="236191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a:off x="215113" y="1417638"/>
            <a:ext cx="8713773" cy="4042636"/>
          </a:xfrm>
        </p:spPr>
      </p:pic>
      <p:sp>
        <p:nvSpPr>
          <p:cNvPr id="5" name="Title 1"/>
          <p:cNvSpPr>
            <a:spLocks noGrp="1"/>
          </p:cNvSpPr>
          <p:nvPr>
            <p:ph type="title"/>
          </p:nvPr>
        </p:nvSpPr>
        <p:spPr>
          <a:xfrm>
            <a:off x="457200" y="274638"/>
            <a:ext cx="8229600" cy="1143000"/>
          </a:xfrm>
        </p:spPr>
        <p:txBody>
          <a:bodyPr>
            <a:normAutofit/>
          </a:bodyPr>
          <a:lstStyle/>
          <a:p>
            <a:r>
              <a:rPr lang="en-US" sz="3200" b="1" dirty="0">
                <a:solidFill>
                  <a:srgbClr val="009900"/>
                </a:solidFill>
                <a:latin typeface="Arial" panose="020B0604020202020204" pitchFamily="34" charset="0"/>
                <a:cs typeface="Arial" panose="020B0604020202020204" pitchFamily="34" charset="0"/>
              </a:rPr>
              <a:t>HIGH-INCOME COUNTRIES</a:t>
            </a:r>
          </a:p>
        </p:txBody>
      </p:sp>
    </p:spTree>
    <p:extLst>
      <p:ext uri="{BB962C8B-B14F-4D97-AF65-F5344CB8AC3E}">
        <p14:creationId xmlns:p14="http://schemas.microsoft.com/office/powerpoint/2010/main" val="4288986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71424" y="1321523"/>
            <a:ext cx="9001152" cy="4535101"/>
          </a:xfrm>
        </p:spPr>
      </p:pic>
      <p:sp>
        <p:nvSpPr>
          <p:cNvPr id="5" name="Title 1"/>
          <p:cNvSpPr>
            <a:spLocks noGrp="1"/>
          </p:cNvSpPr>
          <p:nvPr>
            <p:ph type="title"/>
          </p:nvPr>
        </p:nvSpPr>
        <p:spPr>
          <a:xfrm>
            <a:off x="457200" y="178523"/>
            <a:ext cx="8229600" cy="1143000"/>
          </a:xfrm>
        </p:spPr>
        <p:txBody>
          <a:bodyPr>
            <a:normAutofit/>
          </a:bodyPr>
          <a:lstStyle/>
          <a:p>
            <a:r>
              <a:rPr lang="en-US" sz="3200" b="1" dirty="0">
                <a:solidFill>
                  <a:srgbClr val="009900"/>
                </a:solidFill>
                <a:latin typeface="Univers LT Std 45 Light" panose="020B0403020202020204" pitchFamily="34" charset="0"/>
              </a:rPr>
              <a:t>HOW WILL WE FEED THE FUTURE?</a:t>
            </a:r>
          </a:p>
        </p:txBody>
      </p:sp>
    </p:spTree>
    <p:extLst>
      <p:ext uri="{BB962C8B-B14F-4D97-AF65-F5344CB8AC3E}">
        <p14:creationId xmlns:p14="http://schemas.microsoft.com/office/powerpoint/2010/main" val="2783657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600974" y="1383892"/>
            <a:ext cx="5942052" cy="4093654"/>
          </a:xfrm>
        </p:spPr>
      </p:pic>
      <p:sp>
        <p:nvSpPr>
          <p:cNvPr id="5" name="Title 1"/>
          <p:cNvSpPr txBox="1">
            <a:spLocks/>
          </p:cNvSpPr>
          <p:nvPr/>
        </p:nvSpPr>
        <p:spPr>
          <a:xfrm>
            <a:off x="0" y="240892"/>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009900"/>
                </a:solidFill>
                <a:latin typeface="Arial" panose="020B0604020202020204" pitchFamily="34" charset="0"/>
                <a:cs typeface="Arial" panose="020B0604020202020204" pitchFamily="34" charset="0"/>
              </a:rPr>
              <a:t>AFRICA’S FOOD GAP</a:t>
            </a:r>
          </a:p>
        </p:txBody>
      </p:sp>
    </p:spTree>
    <p:extLst>
      <p:ext uri="{BB962C8B-B14F-4D97-AF65-F5344CB8AC3E}">
        <p14:creationId xmlns:p14="http://schemas.microsoft.com/office/powerpoint/2010/main" val="14016972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549815" y="1532709"/>
            <a:ext cx="6044370" cy="4230637"/>
          </a:xfrm>
        </p:spPr>
      </p:pic>
      <p:sp>
        <p:nvSpPr>
          <p:cNvPr id="5" name="Title 1"/>
          <p:cNvSpPr>
            <a:spLocks noGrp="1"/>
          </p:cNvSpPr>
          <p:nvPr>
            <p:ph type="title"/>
          </p:nvPr>
        </p:nvSpPr>
        <p:spPr>
          <a:xfrm>
            <a:off x="457200" y="274638"/>
            <a:ext cx="8229600" cy="1143000"/>
          </a:xfrm>
        </p:spPr>
        <p:txBody>
          <a:bodyPr>
            <a:normAutofit/>
          </a:bodyPr>
          <a:lstStyle/>
          <a:p>
            <a:r>
              <a:rPr lang="en-US" sz="3200" b="1" dirty="0">
                <a:solidFill>
                  <a:srgbClr val="009900"/>
                </a:solidFill>
                <a:latin typeface="Arial" panose="020B0604020202020204" pitchFamily="34" charset="0"/>
                <a:cs typeface="Arial" panose="020B0604020202020204" pitchFamily="34" charset="0"/>
              </a:rPr>
              <a:t>CLOSING THE GAP</a:t>
            </a:r>
            <a:br>
              <a:rPr lang="en-US" sz="3200" b="1" dirty="0">
                <a:solidFill>
                  <a:srgbClr val="009900"/>
                </a:solidFill>
                <a:latin typeface="Arial" panose="020B0604020202020204" pitchFamily="34" charset="0"/>
                <a:cs typeface="Arial" panose="020B0604020202020204" pitchFamily="34" charset="0"/>
              </a:rPr>
            </a:br>
            <a:r>
              <a:rPr lang="en-US" sz="3200" b="1" dirty="0">
                <a:solidFill>
                  <a:srgbClr val="009900"/>
                </a:solidFill>
                <a:latin typeface="Arial" panose="020B0604020202020204" pitchFamily="34" charset="0"/>
                <a:cs typeface="Arial" panose="020B0604020202020204" pitchFamily="34" charset="0"/>
              </a:rPr>
              <a:t>LATIN AMERICA’S POTENTIAL</a:t>
            </a:r>
          </a:p>
        </p:txBody>
      </p:sp>
    </p:spTree>
    <p:extLst>
      <p:ext uri="{BB962C8B-B14F-4D97-AF65-F5344CB8AC3E}">
        <p14:creationId xmlns:p14="http://schemas.microsoft.com/office/powerpoint/2010/main" val="943685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 for slide deck19.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725750"/>
            <a:ext cx="9144000" cy="5359395"/>
          </a:xfrm>
          <a:prstGeom prst="rect">
            <a:avLst/>
          </a:prstGeom>
        </p:spPr>
      </p:pic>
    </p:spTree>
    <p:extLst>
      <p:ext uri="{BB962C8B-B14F-4D97-AF65-F5344CB8AC3E}">
        <p14:creationId xmlns:p14="http://schemas.microsoft.com/office/powerpoint/2010/main" val="36437488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834470" y="1417638"/>
            <a:ext cx="7475060" cy="4676504"/>
          </a:xfrm>
        </p:spPr>
      </p:pic>
      <p:sp>
        <p:nvSpPr>
          <p:cNvPr id="5" name="Title 1"/>
          <p:cNvSpPr>
            <a:spLocks noGrp="1"/>
          </p:cNvSpPr>
          <p:nvPr>
            <p:ph type="title"/>
          </p:nvPr>
        </p:nvSpPr>
        <p:spPr>
          <a:xfrm>
            <a:off x="0" y="274638"/>
            <a:ext cx="9144000" cy="1143000"/>
          </a:xfrm>
        </p:spPr>
        <p:txBody>
          <a:bodyPr>
            <a:normAutofit/>
          </a:bodyPr>
          <a:lstStyle/>
          <a:p>
            <a:r>
              <a:rPr lang="en-US" sz="3200" b="1" dirty="0">
                <a:solidFill>
                  <a:srgbClr val="002D72"/>
                </a:solidFill>
                <a:latin typeface="Arial" panose="020B0604020202020204" pitchFamily="34" charset="0"/>
                <a:cs typeface="Arial" panose="020B0604020202020204" pitchFamily="34" charset="0"/>
              </a:rPr>
              <a:t>U.S. PRODUCTIVITY GROWTH</a:t>
            </a:r>
          </a:p>
        </p:txBody>
      </p:sp>
    </p:spTree>
    <p:extLst>
      <p:ext uri="{BB962C8B-B14F-4D97-AF65-F5344CB8AC3E}">
        <p14:creationId xmlns:p14="http://schemas.microsoft.com/office/powerpoint/2010/main" val="1369843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4773" y="1128568"/>
            <a:ext cx="5719326" cy="536813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11680" y="3070093"/>
            <a:ext cx="6372014" cy="2990375"/>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76907" y="1024855"/>
            <a:ext cx="5302419" cy="2228553"/>
          </a:xfrm>
          <a:prstGeom prst="rect">
            <a:avLst/>
          </a:prstGeom>
        </p:spPr>
      </p:pic>
      <p:sp>
        <p:nvSpPr>
          <p:cNvPr id="5" name="Title 4"/>
          <p:cNvSpPr>
            <a:spLocks noGrp="1"/>
          </p:cNvSpPr>
          <p:nvPr>
            <p:ph type="title"/>
          </p:nvPr>
        </p:nvSpPr>
        <p:spPr>
          <a:xfrm>
            <a:off x="0" y="280450"/>
            <a:ext cx="9144000" cy="848118"/>
          </a:xfrm>
        </p:spPr>
        <p:txBody>
          <a:bodyPr>
            <a:normAutofit/>
          </a:bodyPr>
          <a:lstStyle/>
          <a:p>
            <a:r>
              <a:rPr lang="en-US" sz="3200" b="1" dirty="0">
                <a:solidFill>
                  <a:srgbClr val="009900"/>
                </a:solidFill>
                <a:latin typeface="Arial" panose="020B0604020202020204" pitchFamily="34" charset="0"/>
                <a:cs typeface="Arial" panose="020B0604020202020204" pitchFamily="34" charset="0"/>
              </a:rPr>
              <a:t>GLOBAL AGRICULTURAL IMPERATIVE</a:t>
            </a:r>
          </a:p>
        </p:txBody>
      </p:sp>
      <p:sp>
        <p:nvSpPr>
          <p:cNvPr id="6" name="TextBox 5"/>
          <p:cNvSpPr txBox="1"/>
          <p:nvPr/>
        </p:nvSpPr>
        <p:spPr>
          <a:xfrm>
            <a:off x="1288869" y="1507147"/>
            <a:ext cx="1924594" cy="1569660"/>
          </a:xfrm>
          <a:prstGeom prst="rect">
            <a:avLst/>
          </a:prstGeom>
          <a:noFill/>
        </p:spPr>
        <p:txBody>
          <a:bodyPr wrap="square" rtlCol="0">
            <a:spAutoFit/>
          </a:bodyPr>
          <a:lstStyle/>
          <a:p>
            <a:r>
              <a:rPr lang="en-US" sz="2400" b="1" dirty="0">
                <a:solidFill>
                  <a:srgbClr val="002D72"/>
                </a:solidFill>
                <a:latin typeface="Arial" panose="020B0604020202020204" pitchFamily="34" charset="0"/>
                <a:cs typeface="Arial" panose="020B0604020202020204" pitchFamily="34" charset="0"/>
              </a:rPr>
              <a:t>Developing Country Demand in 2022</a:t>
            </a:r>
          </a:p>
        </p:txBody>
      </p:sp>
    </p:spTree>
    <p:extLst>
      <p:ext uri="{BB962C8B-B14F-4D97-AF65-F5344CB8AC3E}">
        <p14:creationId xmlns:p14="http://schemas.microsoft.com/office/powerpoint/2010/main" val="9083325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xit" presetSubtype="0" fill="hold" nodeType="clickEffect">
                                  <p:stCondLst>
                                    <p:cond delay="0"/>
                                  </p:stCondLst>
                                  <p:childTnLst>
                                    <p:anim calcmode="lin" valueType="num">
                                      <p:cBhvr>
                                        <p:cTn id="23" dur="1000"/>
                                        <p:tgtEl>
                                          <p:spTgt spid="2"/>
                                        </p:tgtEl>
                                        <p:attrNameLst>
                                          <p:attrName>ppt_w</p:attrName>
                                        </p:attrNameLst>
                                      </p:cBhvr>
                                      <p:tavLst>
                                        <p:tav tm="0">
                                          <p:val>
                                            <p:strVal val="ppt_w"/>
                                          </p:val>
                                        </p:tav>
                                        <p:tav tm="100000">
                                          <p:val>
                                            <p:strVal val="ppt_w*0.70"/>
                                          </p:val>
                                        </p:tav>
                                      </p:tavLst>
                                    </p:anim>
                                    <p:anim calcmode="lin" valueType="num">
                                      <p:cBhvr>
                                        <p:cTn id="24" dur="1000"/>
                                        <p:tgtEl>
                                          <p:spTgt spid="2"/>
                                        </p:tgtEl>
                                        <p:attrNameLst>
                                          <p:attrName>ppt_h</p:attrName>
                                        </p:attrNameLst>
                                      </p:cBhvr>
                                      <p:tavLst>
                                        <p:tav tm="0">
                                          <p:val>
                                            <p:strVal val="ppt_h"/>
                                          </p:val>
                                        </p:tav>
                                        <p:tav tm="100000">
                                          <p:val>
                                            <p:strVal val="ppt_h"/>
                                          </p:val>
                                        </p:tav>
                                      </p:tavLst>
                                    </p:anim>
                                    <p:animEffect transition="out" filter="fade">
                                      <p:cBhvr>
                                        <p:cTn id="25" dur="1000"/>
                                        <p:tgtEl>
                                          <p:spTgt spid="2"/>
                                        </p:tgtEl>
                                      </p:cBhvr>
                                    </p:animEffect>
                                    <p:set>
                                      <p:cBhvr>
                                        <p:cTn id="26" dur="1" fill="hold">
                                          <p:stCondLst>
                                            <p:cond delay="999"/>
                                          </p:stCondLst>
                                        </p:cTn>
                                        <p:tgtEl>
                                          <p:spTgt spid="2"/>
                                        </p:tgtEl>
                                        <p:attrNameLst>
                                          <p:attrName>style.visibility</p:attrName>
                                        </p:attrNameLst>
                                      </p:cBhvr>
                                      <p:to>
                                        <p:strVal val="hidden"/>
                                      </p:to>
                                    </p:set>
                                  </p:childTnLst>
                                </p:cTn>
                              </p:par>
                              <p:par>
                                <p:cTn id="27" presetID="55" presetClass="exit" presetSubtype="0" fill="hold" nodeType="withEffect">
                                  <p:stCondLst>
                                    <p:cond delay="0"/>
                                  </p:stCondLst>
                                  <p:childTnLst>
                                    <p:anim calcmode="lin" valueType="num">
                                      <p:cBhvr>
                                        <p:cTn id="28" dur="1000"/>
                                        <p:tgtEl>
                                          <p:spTgt spid="3"/>
                                        </p:tgtEl>
                                        <p:attrNameLst>
                                          <p:attrName>ppt_w</p:attrName>
                                        </p:attrNameLst>
                                      </p:cBhvr>
                                      <p:tavLst>
                                        <p:tav tm="0">
                                          <p:val>
                                            <p:strVal val="ppt_w"/>
                                          </p:val>
                                        </p:tav>
                                        <p:tav tm="100000">
                                          <p:val>
                                            <p:strVal val="ppt_w*0.70"/>
                                          </p:val>
                                        </p:tav>
                                      </p:tavLst>
                                    </p:anim>
                                    <p:anim calcmode="lin" valueType="num">
                                      <p:cBhvr>
                                        <p:cTn id="29" dur="1000"/>
                                        <p:tgtEl>
                                          <p:spTgt spid="3"/>
                                        </p:tgtEl>
                                        <p:attrNameLst>
                                          <p:attrName>ppt_h</p:attrName>
                                        </p:attrNameLst>
                                      </p:cBhvr>
                                      <p:tavLst>
                                        <p:tav tm="0">
                                          <p:val>
                                            <p:strVal val="ppt_h"/>
                                          </p:val>
                                        </p:tav>
                                        <p:tav tm="100000">
                                          <p:val>
                                            <p:strVal val="ppt_h"/>
                                          </p:val>
                                        </p:tav>
                                      </p:tavLst>
                                    </p:anim>
                                    <p:animEffect transition="out" filter="fade">
                                      <p:cBhvr>
                                        <p:cTn id="30" dur="1000"/>
                                        <p:tgtEl>
                                          <p:spTgt spid="3"/>
                                        </p:tgtEl>
                                      </p:cBhvr>
                                    </p:animEffect>
                                    <p:set>
                                      <p:cBhvr>
                                        <p:cTn id="31" dur="1" fill="hold">
                                          <p:stCondLst>
                                            <p:cond delay="999"/>
                                          </p:stCondLst>
                                        </p:cTn>
                                        <p:tgtEl>
                                          <p:spTgt spid="3"/>
                                        </p:tgtEl>
                                        <p:attrNameLst>
                                          <p:attrName>style.visibility</p:attrName>
                                        </p:attrNameLst>
                                      </p:cBhvr>
                                      <p:to>
                                        <p:strVal val="hidden"/>
                                      </p:to>
                                    </p:set>
                                  </p:childTnLst>
                                </p:cTn>
                              </p:par>
                              <p:par>
                                <p:cTn id="32" presetID="55"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strVal val="#ppt_w*0.70"/>
                                          </p:val>
                                        </p:tav>
                                        <p:tav tm="100000">
                                          <p:val>
                                            <p:strVal val="#ppt_w"/>
                                          </p:val>
                                        </p:tav>
                                      </p:tavLst>
                                    </p:anim>
                                    <p:anim calcmode="lin" valueType="num">
                                      <p:cBhvr>
                                        <p:cTn id="35" dur="1000" fill="hold"/>
                                        <p:tgtEl>
                                          <p:spTgt spid="4"/>
                                        </p:tgtEl>
                                        <p:attrNameLst>
                                          <p:attrName>ppt_h</p:attrName>
                                        </p:attrNameLst>
                                      </p:cBhvr>
                                      <p:tavLst>
                                        <p:tav tm="0">
                                          <p:val>
                                            <p:strVal val="#ppt_h"/>
                                          </p:val>
                                        </p:tav>
                                        <p:tav tm="100000">
                                          <p:val>
                                            <p:strVal val="#ppt_h"/>
                                          </p:val>
                                        </p:tav>
                                      </p:tavLst>
                                    </p:anim>
                                    <p:animEffect transition="in" filter="fade">
                                      <p:cBhvr>
                                        <p:cTn id="36" dur="1000"/>
                                        <p:tgtEl>
                                          <p:spTgt spid="4"/>
                                        </p:tgtEl>
                                      </p:cBhvr>
                                    </p:animEffect>
                                  </p:childTnLst>
                                </p:cTn>
                              </p:par>
                            </p:childTnLst>
                          </p:cTn>
                        </p:par>
                        <p:par>
                          <p:cTn id="37" fill="hold">
                            <p:stCondLst>
                              <p:cond delay="1000"/>
                            </p:stCondLst>
                            <p:childTnLst>
                              <p:par>
                                <p:cTn id="38" presetID="55"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1000" fill="hold"/>
                                        <p:tgtEl>
                                          <p:spTgt spid="6"/>
                                        </p:tgtEl>
                                        <p:attrNameLst>
                                          <p:attrName>ppt_w</p:attrName>
                                        </p:attrNameLst>
                                      </p:cBhvr>
                                      <p:tavLst>
                                        <p:tav tm="0">
                                          <p:val>
                                            <p:strVal val="#ppt_w*0.70"/>
                                          </p:val>
                                        </p:tav>
                                        <p:tav tm="100000">
                                          <p:val>
                                            <p:strVal val="#ppt_w"/>
                                          </p:val>
                                        </p:tav>
                                      </p:tavLst>
                                    </p:anim>
                                    <p:anim calcmode="lin" valueType="num">
                                      <p:cBhvr>
                                        <p:cTn id="41" dur="1000" fill="hold"/>
                                        <p:tgtEl>
                                          <p:spTgt spid="6"/>
                                        </p:tgtEl>
                                        <p:attrNameLst>
                                          <p:attrName>ppt_h</p:attrName>
                                        </p:attrNameLst>
                                      </p:cBhvr>
                                      <p:tavLst>
                                        <p:tav tm="0">
                                          <p:val>
                                            <p:strVal val="#ppt_h"/>
                                          </p:val>
                                        </p:tav>
                                        <p:tav tm="100000">
                                          <p:val>
                                            <p:strVal val="#ppt_h"/>
                                          </p:val>
                                        </p:tav>
                                      </p:tavLst>
                                    </p:anim>
                                    <p:animEffect transition="in" filter="fade">
                                      <p:cBhvr>
                                        <p:cTn id="4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328509" y="1417638"/>
            <a:ext cx="7463645" cy="4042636"/>
          </a:xfrm>
        </p:spPr>
      </p:pic>
      <p:sp>
        <p:nvSpPr>
          <p:cNvPr id="5" name="Title 1"/>
          <p:cNvSpPr>
            <a:spLocks noGrp="1"/>
          </p:cNvSpPr>
          <p:nvPr>
            <p:ph type="title"/>
          </p:nvPr>
        </p:nvSpPr>
        <p:spPr>
          <a:xfrm>
            <a:off x="0" y="274638"/>
            <a:ext cx="9144000" cy="1143000"/>
          </a:xfrm>
        </p:spPr>
        <p:txBody>
          <a:bodyPr>
            <a:normAutofit/>
          </a:bodyPr>
          <a:lstStyle/>
          <a:p>
            <a:r>
              <a:rPr lang="en-US" sz="3200" b="1" dirty="0">
                <a:solidFill>
                  <a:srgbClr val="002D72"/>
                </a:solidFill>
                <a:latin typeface="Arial" panose="020B0604020202020204" pitchFamily="34" charset="0"/>
                <a:cs typeface="Arial" panose="020B0604020202020204" pitchFamily="34" charset="0"/>
              </a:rPr>
              <a:t>BENEFITS FOR THE U.S. CONSUMER</a:t>
            </a:r>
          </a:p>
        </p:txBody>
      </p:sp>
      <p:sp>
        <p:nvSpPr>
          <p:cNvPr id="6" name="TextBox 5"/>
          <p:cNvSpPr txBox="1"/>
          <p:nvPr/>
        </p:nvSpPr>
        <p:spPr>
          <a:xfrm>
            <a:off x="7408977" y="3161212"/>
            <a:ext cx="1680754" cy="2246769"/>
          </a:xfrm>
          <a:prstGeom prst="rect">
            <a:avLst/>
          </a:prstGeom>
          <a:noFill/>
        </p:spPr>
        <p:txBody>
          <a:bodyPr wrap="square" rtlCol="0">
            <a:spAutoFit/>
          </a:bodyPr>
          <a:lstStyle/>
          <a:p>
            <a:r>
              <a:rPr lang="en-US" dirty="0">
                <a:solidFill>
                  <a:srgbClr val="002D72"/>
                </a:solidFill>
                <a:latin typeface="Arial" panose="020B0604020202020204" pitchFamily="34" charset="0"/>
                <a:cs typeface="Arial" panose="020B0604020202020204" pitchFamily="34" charset="0"/>
              </a:rPr>
              <a:t>Americans spend just</a:t>
            </a:r>
          </a:p>
          <a:p>
            <a:r>
              <a:rPr lang="en-US" sz="3200" dirty="0">
                <a:solidFill>
                  <a:srgbClr val="002D72"/>
                </a:solidFill>
                <a:latin typeface="Arial" panose="020B0604020202020204" pitchFamily="34" charset="0"/>
                <a:cs typeface="Arial" panose="020B0604020202020204" pitchFamily="34" charset="0"/>
              </a:rPr>
              <a:t>6%</a:t>
            </a:r>
          </a:p>
          <a:p>
            <a:r>
              <a:rPr lang="en-US" dirty="0">
                <a:solidFill>
                  <a:srgbClr val="002D72"/>
                </a:solidFill>
                <a:latin typeface="Arial" panose="020B0604020202020204" pitchFamily="34" charset="0"/>
                <a:cs typeface="Arial" panose="020B0604020202020204" pitchFamily="34" charset="0"/>
              </a:rPr>
              <a:t>of their disposable income on food</a:t>
            </a:r>
          </a:p>
        </p:txBody>
      </p:sp>
    </p:spTree>
    <p:extLst>
      <p:ext uri="{BB962C8B-B14F-4D97-AF65-F5344CB8AC3E}">
        <p14:creationId xmlns:p14="http://schemas.microsoft.com/office/powerpoint/2010/main" val="3812094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par>
                          <p:cTn id="15" fill="hold">
                            <p:stCondLst>
                              <p:cond delay="1000"/>
                            </p:stCondLst>
                            <p:childTnLst>
                              <p:par>
                                <p:cTn id="16" presetID="55" presetClass="entr" presetSubtype="0" fill="hold" grpId="0" nodeType="afterEffect">
                                  <p:stCondLst>
                                    <p:cond delay="50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84304" y="1841489"/>
            <a:ext cx="3381715" cy="33546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97822" y="1530847"/>
            <a:ext cx="4178144" cy="3975941"/>
          </a:xfrm>
          <a:prstGeom prst="ellipse">
            <a:avLst/>
          </a:prstGeom>
          <a:ln w="63500" cap="rnd">
            <a:solidFill>
              <a:srgbClr val="0099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itle 1"/>
          <p:cNvSpPr>
            <a:spLocks noGrp="1"/>
          </p:cNvSpPr>
          <p:nvPr>
            <p:ph type="title"/>
          </p:nvPr>
        </p:nvSpPr>
        <p:spPr>
          <a:xfrm>
            <a:off x="0" y="213675"/>
            <a:ext cx="9144000" cy="1143000"/>
          </a:xfrm>
        </p:spPr>
        <p:txBody>
          <a:bodyPr>
            <a:normAutofit/>
          </a:bodyPr>
          <a:lstStyle/>
          <a:p>
            <a:r>
              <a:rPr lang="en-US" sz="3200" b="1" dirty="0">
                <a:solidFill>
                  <a:srgbClr val="002D72"/>
                </a:solidFill>
                <a:latin typeface="Arial" panose="020B0604020202020204" pitchFamily="34" charset="0"/>
                <a:cs typeface="Arial" panose="020B0604020202020204" pitchFamily="34" charset="0"/>
              </a:rPr>
              <a:t>LEGACY OF THE U.S.</a:t>
            </a:r>
            <a:br>
              <a:rPr lang="en-US" sz="3200" b="1" dirty="0">
                <a:solidFill>
                  <a:srgbClr val="002D72"/>
                </a:solidFill>
                <a:latin typeface="Arial" panose="020B0604020202020204" pitchFamily="34" charset="0"/>
                <a:cs typeface="Arial" panose="020B0604020202020204" pitchFamily="34" charset="0"/>
              </a:rPr>
            </a:br>
            <a:r>
              <a:rPr lang="en-US" sz="3200" b="1" dirty="0">
                <a:solidFill>
                  <a:srgbClr val="002D72"/>
                </a:solidFill>
                <a:latin typeface="Arial" panose="020B0604020202020204" pitchFamily="34" charset="0"/>
                <a:cs typeface="Arial" panose="020B0604020202020204" pitchFamily="34" charset="0"/>
              </a:rPr>
              <a:t>CONSERVATION SYSTEM</a:t>
            </a:r>
          </a:p>
        </p:txBody>
      </p:sp>
    </p:spTree>
    <p:extLst>
      <p:ext uri="{BB962C8B-B14F-4D97-AF65-F5344CB8AC3E}">
        <p14:creationId xmlns:p14="http://schemas.microsoft.com/office/powerpoint/2010/main" val="3187161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5"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par>
                          <p:cTn id="16" fill="hold">
                            <p:stCondLst>
                              <p:cond delay="2500"/>
                            </p:stCondLst>
                            <p:childTnLst>
                              <p:par>
                                <p:cTn id="17" presetID="55"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a:off x="51632" y="1149531"/>
            <a:ext cx="9040735" cy="4239215"/>
          </a:xfrm>
        </p:spPr>
      </p:pic>
      <p:sp>
        <p:nvSpPr>
          <p:cNvPr id="5" name="Title 1"/>
          <p:cNvSpPr>
            <a:spLocks noGrp="1"/>
          </p:cNvSpPr>
          <p:nvPr>
            <p:ph type="title"/>
          </p:nvPr>
        </p:nvSpPr>
        <p:spPr>
          <a:xfrm>
            <a:off x="0" y="170135"/>
            <a:ext cx="9144000" cy="1143000"/>
          </a:xfrm>
        </p:spPr>
        <p:txBody>
          <a:bodyPr>
            <a:normAutofit/>
          </a:bodyPr>
          <a:lstStyle/>
          <a:p>
            <a:r>
              <a:rPr lang="en-US" sz="3200" b="1" dirty="0">
                <a:solidFill>
                  <a:srgbClr val="002D72"/>
                </a:solidFill>
                <a:latin typeface="Arial" panose="020B0604020202020204" pitchFamily="34" charset="0"/>
                <a:cs typeface="Arial" panose="020B0604020202020204" pitchFamily="34" charset="0"/>
              </a:rPr>
              <a:t>NEW CHALLENGES EMERGE</a:t>
            </a:r>
            <a:br>
              <a:rPr lang="en-US" sz="3200" b="1" dirty="0">
                <a:solidFill>
                  <a:srgbClr val="002D72"/>
                </a:solidFill>
                <a:latin typeface="Arial" panose="020B0604020202020204" pitchFamily="34" charset="0"/>
                <a:cs typeface="Arial" panose="020B0604020202020204" pitchFamily="34" charset="0"/>
              </a:rPr>
            </a:br>
            <a:r>
              <a:rPr lang="en-US" sz="3200" b="1" dirty="0">
                <a:solidFill>
                  <a:srgbClr val="002D72"/>
                </a:solidFill>
                <a:latin typeface="Arial" panose="020B0604020202020204" pitchFamily="34" charset="0"/>
                <a:cs typeface="Arial" panose="020B0604020202020204" pitchFamily="34" charset="0"/>
              </a:rPr>
              <a:t>U.S. TFP</a:t>
            </a:r>
          </a:p>
        </p:txBody>
      </p:sp>
    </p:spTree>
    <p:extLst>
      <p:ext uri="{BB962C8B-B14F-4D97-AF65-F5344CB8AC3E}">
        <p14:creationId xmlns:p14="http://schemas.microsoft.com/office/powerpoint/2010/main" val="103507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0227" y="783206"/>
            <a:ext cx="2862072" cy="2999232"/>
          </a:xfrm>
          <a:prstGeom prst="rect">
            <a:avLst/>
          </a:prstGeom>
        </p:spPr>
      </p:pic>
      <p:pic>
        <p:nvPicPr>
          <p:cNvPr id="4" name="Picture 3" descr="US-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28015" y="843644"/>
            <a:ext cx="2810256" cy="3057144"/>
          </a:xfrm>
          <a:prstGeom prst="rect">
            <a:avLst/>
          </a:prstGeom>
        </p:spPr>
      </p:pic>
      <p:pic>
        <p:nvPicPr>
          <p:cNvPr id="6" name="Picture 5" descr="US-5.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38128" y="3847837"/>
            <a:ext cx="2816352" cy="2846832"/>
          </a:xfrm>
          <a:prstGeom prst="rect">
            <a:avLst/>
          </a:prstGeom>
        </p:spPr>
      </p:pic>
      <p:pic>
        <p:nvPicPr>
          <p:cNvPr id="7" name="Picture 6" descr="US-6.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61839" y="3812785"/>
            <a:ext cx="2846832" cy="2916936"/>
          </a:xfrm>
          <a:prstGeom prst="rect">
            <a:avLst/>
          </a:prstGeom>
        </p:spPr>
      </p:pic>
      <p:pic>
        <p:nvPicPr>
          <p:cNvPr id="8" name="Picture 7" descr="US-7.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4576" y="2743121"/>
            <a:ext cx="2950464" cy="2919984"/>
          </a:xfrm>
          <a:prstGeom prst="rect">
            <a:avLst/>
          </a:prstGeom>
        </p:spPr>
      </p:pic>
      <p:sp>
        <p:nvSpPr>
          <p:cNvPr id="12" name="Title 1"/>
          <p:cNvSpPr>
            <a:spLocks noGrp="1"/>
          </p:cNvSpPr>
          <p:nvPr>
            <p:ph type="title"/>
          </p:nvPr>
        </p:nvSpPr>
        <p:spPr>
          <a:xfrm>
            <a:off x="0" y="-5616"/>
            <a:ext cx="9144000" cy="877044"/>
          </a:xfrm>
        </p:spPr>
        <p:txBody>
          <a:bodyPr>
            <a:normAutofit/>
          </a:bodyPr>
          <a:lstStyle/>
          <a:p>
            <a:r>
              <a:rPr lang="en-US" sz="3200" b="1" dirty="0">
                <a:solidFill>
                  <a:srgbClr val="002D72"/>
                </a:solidFill>
                <a:latin typeface="Arial" panose="020B0604020202020204" pitchFamily="34" charset="0"/>
                <a:cs typeface="Arial" panose="020B0604020202020204" pitchFamily="34" charset="0"/>
              </a:rPr>
              <a:t>U.S. AG &amp; FOOD VALUE CHAIN</a:t>
            </a:r>
          </a:p>
        </p:txBody>
      </p:sp>
      <p:pic>
        <p:nvPicPr>
          <p:cNvPr id="3" name="Picture 2" descr="US-2.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661449" y="460515"/>
            <a:ext cx="2895600" cy="3160776"/>
          </a:xfrm>
          <a:prstGeom prst="rect">
            <a:avLst/>
          </a:prstGeom>
        </p:spPr>
      </p:pic>
      <p:pic>
        <p:nvPicPr>
          <p:cNvPr id="5" name="Picture 4" descr="US-4.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143461" y="2410428"/>
            <a:ext cx="2868168" cy="2941320"/>
          </a:xfrm>
          <a:prstGeom prst="rect">
            <a:avLst/>
          </a:prstGeom>
        </p:spPr>
      </p:pic>
    </p:spTree>
    <p:extLst>
      <p:ext uri="{BB962C8B-B14F-4D97-AF65-F5344CB8AC3E}">
        <p14:creationId xmlns:p14="http://schemas.microsoft.com/office/powerpoint/2010/main" val="2661094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55" presetClass="entr" presetSubtype="0" fill="hold" nodeType="afterEffect">
                                  <p:stCondLst>
                                    <p:cond delay="100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par>
                          <p:cTn id="16" fill="hold">
                            <p:stCondLst>
                              <p:cond delay="3000"/>
                            </p:stCondLst>
                            <p:childTnLst>
                              <p:par>
                                <p:cTn id="17" presetID="55" presetClass="entr" presetSubtype="0" fill="hold" nodeType="afterEffect">
                                  <p:stCondLst>
                                    <p:cond delay="100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0.70"/>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childTnLst>
                          </p:cTn>
                        </p:par>
                        <p:par>
                          <p:cTn id="22" fill="hold">
                            <p:stCondLst>
                              <p:cond delay="5000"/>
                            </p:stCondLst>
                            <p:childTnLst>
                              <p:par>
                                <p:cTn id="23" presetID="55" presetClass="entr" presetSubtype="0" fill="hold" nodeType="afterEffect">
                                  <p:stCondLst>
                                    <p:cond delay="100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0.70"/>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par>
                          <p:cTn id="28" fill="hold">
                            <p:stCondLst>
                              <p:cond delay="7000"/>
                            </p:stCondLst>
                            <p:childTnLst>
                              <p:par>
                                <p:cTn id="29" presetID="55" presetClass="entr" presetSubtype="0" fill="hold" nodeType="afterEffect">
                                  <p:stCondLst>
                                    <p:cond delay="100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strVal val="#ppt_w*0.70"/>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Effect transition="in" filter="fade">
                                      <p:cBhvr>
                                        <p:cTn id="33" dur="1000"/>
                                        <p:tgtEl>
                                          <p:spTgt spid="5"/>
                                        </p:tgtEl>
                                      </p:cBhvr>
                                    </p:animEffect>
                                  </p:childTnLst>
                                </p:cTn>
                              </p:par>
                            </p:childTnLst>
                          </p:cTn>
                        </p:par>
                        <p:par>
                          <p:cTn id="34" fill="hold">
                            <p:stCondLst>
                              <p:cond delay="9000"/>
                            </p:stCondLst>
                            <p:childTnLst>
                              <p:par>
                                <p:cTn id="35" presetID="55" presetClass="entr" presetSubtype="0" fill="hold" nodeType="afterEffect">
                                  <p:stCondLst>
                                    <p:cond delay="100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strVal val="#ppt_w*0.70"/>
                                          </p:val>
                                        </p:tav>
                                        <p:tav tm="100000">
                                          <p:val>
                                            <p:strVal val="#ppt_w"/>
                                          </p:val>
                                        </p:tav>
                                      </p:tavLst>
                                    </p:anim>
                                    <p:anim calcmode="lin" valueType="num">
                                      <p:cBhvr>
                                        <p:cTn id="38" dur="1000" fill="hold"/>
                                        <p:tgtEl>
                                          <p:spTgt spid="6"/>
                                        </p:tgtEl>
                                        <p:attrNameLst>
                                          <p:attrName>ppt_h</p:attrName>
                                        </p:attrNameLst>
                                      </p:cBhvr>
                                      <p:tavLst>
                                        <p:tav tm="0">
                                          <p:val>
                                            <p:strVal val="#ppt_h"/>
                                          </p:val>
                                        </p:tav>
                                        <p:tav tm="100000">
                                          <p:val>
                                            <p:strVal val="#ppt_h"/>
                                          </p:val>
                                        </p:tav>
                                      </p:tavLst>
                                    </p:anim>
                                    <p:animEffect transition="in" filter="fade">
                                      <p:cBhvr>
                                        <p:cTn id="39" dur="1000"/>
                                        <p:tgtEl>
                                          <p:spTgt spid="6"/>
                                        </p:tgtEl>
                                      </p:cBhvr>
                                    </p:animEffect>
                                  </p:childTnLst>
                                </p:cTn>
                              </p:par>
                            </p:childTnLst>
                          </p:cTn>
                        </p:par>
                        <p:par>
                          <p:cTn id="40" fill="hold">
                            <p:stCondLst>
                              <p:cond delay="11000"/>
                            </p:stCondLst>
                            <p:childTnLst>
                              <p:par>
                                <p:cTn id="41" presetID="55" presetClass="entr" presetSubtype="0" fill="hold" nodeType="afterEffect">
                                  <p:stCondLst>
                                    <p:cond delay="100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strVal val="#ppt_w*0.70"/>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Effect transition="in" filter="fade">
                                      <p:cBhvr>
                                        <p:cTn id="45" dur="1000"/>
                                        <p:tgtEl>
                                          <p:spTgt spid="7"/>
                                        </p:tgtEl>
                                      </p:cBhvr>
                                    </p:animEffect>
                                  </p:childTnLst>
                                </p:cTn>
                              </p:par>
                            </p:childTnLst>
                          </p:cTn>
                        </p:par>
                        <p:par>
                          <p:cTn id="46" fill="hold">
                            <p:stCondLst>
                              <p:cond delay="13000"/>
                            </p:stCondLst>
                            <p:childTnLst>
                              <p:par>
                                <p:cTn id="47" presetID="55" presetClass="entr" presetSubtype="0" fill="hold" nodeType="afterEffect">
                                  <p:stCondLst>
                                    <p:cond delay="100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strVal val="#ppt_w*0.70"/>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Effect transition="in" filter="fade">
                                      <p:cBhvr>
                                        <p:cTn id="5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012083" y="1000497"/>
            <a:ext cx="5119831" cy="5461263"/>
          </a:xfrm>
        </p:spPr>
      </p:pic>
      <p:sp>
        <p:nvSpPr>
          <p:cNvPr id="5" name="Title 1"/>
          <p:cNvSpPr>
            <a:spLocks noGrp="1"/>
          </p:cNvSpPr>
          <p:nvPr>
            <p:ph type="title"/>
          </p:nvPr>
        </p:nvSpPr>
        <p:spPr>
          <a:xfrm>
            <a:off x="-1" y="13381"/>
            <a:ext cx="9144000" cy="1143000"/>
          </a:xfrm>
        </p:spPr>
        <p:txBody>
          <a:bodyPr>
            <a:normAutofit/>
          </a:bodyPr>
          <a:lstStyle/>
          <a:p>
            <a:r>
              <a:rPr lang="en-US" sz="3200" b="1" dirty="0">
                <a:solidFill>
                  <a:srgbClr val="002D72"/>
                </a:solidFill>
                <a:latin typeface="Arial" panose="020B0604020202020204" pitchFamily="34" charset="0"/>
                <a:cs typeface="Arial" panose="020B0604020202020204" pitchFamily="34" charset="0"/>
              </a:rPr>
              <a:t>FARM SMART – CONSERVE SMART</a:t>
            </a:r>
          </a:p>
        </p:txBody>
      </p:sp>
    </p:spTree>
    <p:extLst>
      <p:ext uri="{BB962C8B-B14F-4D97-AF65-F5344CB8AC3E}">
        <p14:creationId xmlns:p14="http://schemas.microsoft.com/office/powerpoint/2010/main" val="14168304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81366" y="1206985"/>
            <a:ext cx="1409700" cy="14097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81366" y="2930644"/>
            <a:ext cx="1409700" cy="14097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81366" y="4682217"/>
            <a:ext cx="1409700" cy="14097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60800" y="1206985"/>
            <a:ext cx="1409700" cy="14097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860800" y="2930644"/>
            <a:ext cx="1409700" cy="140970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860800" y="4682217"/>
            <a:ext cx="1409700" cy="140970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975350" y="1206985"/>
            <a:ext cx="1409700" cy="1409700"/>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975350" y="2930644"/>
            <a:ext cx="1409700" cy="1409700"/>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975350" y="4682217"/>
            <a:ext cx="1409700" cy="1409700"/>
          </a:xfrm>
          <a:prstGeom prst="rect">
            <a:avLst/>
          </a:prstGeom>
        </p:spPr>
      </p:pic>
      <p:sp>
        <p:nvSpPr>
          <p:cNvPr id="14" name="Title 1"/>
          <p:cNvSpPr>
            <a:spLocks noGrp="1"/>
          </p:cNvSpPr>
          <p:nvPr>
            <p:ph type="title"/>
          </p:nvPr>
        </p:nvSpPr>
        <p:spPr>
          <a:xfrm>
            <a:off x="-6350" y="0"/>
            <a:ext cx="9144000" cy="1143000"/>
          </a:xfrm>
        </p:spPr>
        <p:txBody>
          <a:bodyPr>
            <a:normAutofit/>
          </a:bodyPr>
          <a:lstStyle/>
          <a:p>
            <a:r>
              <a:rPr lang="en-US" sz="3200" b="1" dirty="0">
                <a:solidFill>
                  <a:srgbClr val="002D72"/>
                </a:solidFill>
                <a:latin typeface="Arial" panose="020B0604020202020204" pitchFamily="34" charset="0"/>
                <a:cs typeface="Arial" panose="020B0604020202020204" pitchFamily="34" charset="0"/>
              </a:rPr>
              <a:t>GROWING MORE – EMITTING LESS</a:t>
            </a:r>
          </a:p>
        </p:txBody>
      </p:sp>
    </p:spTree>
    <p:extLst>
      <p:ext uri="{BB962C8B-B14F-4D97-AF65-F5344CB8AC3E}">
        <p14:creationId xmlns:p14="http://schemas.microsoft.com/office/powerpoint/2010/main" val="26577278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55" presetClass="entr" presetSubtype="0" fill="hold" nodeType="afterEffect">
                                  <p:stCondLst>
                                    <p:cond delay="75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par>
                          <p:cTn id="16" fill="hold">
                            <p:stCondLst>
                              <p:cond delay="2750"/>
                            </p:stCondLst>
                            <p:childTnLst>
                              <p:par>
                                <p:cTn id="17" presetID="55" presetClass="entr" presetSubtype="0" fill="hold" nodeType="afterEffect">
                                  <p:stCondLst>
                                    <p:cond delay="75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par>
                          <p:cTn id="22" fill="hold">
                            <p:stCondLst>
                              <p:cond delay="4500"/>
                            </p:stCondLst>
                            <p:childTnLst>
                              <p:par>
                                <p:cTn id="23" presetID="55" presetClass="entr" presetSubtype="0" fill="hold" nodeType="afterEffect">
                                  <p:stCondLst>
                                    <p:cond delay="75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0.7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childTnLst>
                          </p:cTn>
                        </p:par>
                        <p:par>
                          <p:cTn id="28" fill="hold">
                            <p:stCondLst>
                              <p:cond delay="6250"/>
                            </p:stCondLst>
                            <p:childTnLst>
                              <p:par>
                                <p:cTn id="29" presetID="55" presetClass="entr" presetSubtype="0" fill="hold" nodeType="afterEffect">
                                  <p:stCondLst>
                                    <p:cond delay="75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strVal val="#ppt_w*0.70"/>
                                          </p:val>
                                        </p:tav>
                                        <p:tav tm="100000">
                                          <p:val>
                                            <p:strVal val="#ppt_w"/>
                                          </p:val>
                                        </p:tav>
                                      </p:tavLst>
                                    </p:anim>
                                    <p:anim calcmode="lin" valueType="num">
                                      <p:cBhvr>
                                        <p:cTn id="32" dur="1000" fill="hold"/>
                                        <p:tgtEl>
                                          <p:spTgt spid="3"/>
                                        </p:tgtEl>
                                        <p:attrNameLst>
                                          <p:attrName>ppt_h</p:attrName>
                                        </p:attrNameLst>
                                      </p:cBhvr>
                                      <p:tavLst>
                                        <p:tav tm="0">
                                          <p:val>
                                            <p:strVal val="#ppt_h"/>
                                          </p:val>
                                        </p:tav>
                                        <p:tav tm="100000">
                                          <p:val>
                                            <p:strVal val="#ppt_h"/>
                                          </p:val>
                                        </p:tav>
                                      </p:tavLst>
                                    </p:anim>
                                    <p:animEffect transition="in" filter="fade">
                                      <p:cBhvr>
                                        <p:cTn id="33" dur="1000"/>
                                        <p:tgtEl>
                                          <p:spTgt spid="3"/>
                                        </p:tgtEl>
                                      </p:cBhvr>
                                    </p:animEffect>
                                  </p:childTnLst>
                                </p:cTn>
                              </p:par>
                            </p:childTnLst>
                          </p:cTn>
                        </p:par>
                        <p:par>
                          <p:cTn id="34" fill="hold">
                            <p:stCondLst>
                              <p:cond delay="8000"/>
                            </p:stCondLst>
                            <p:childTnLst>
                              <p:par>
                                <p:cTn id="35" presetID="55" presetClass="entr" presetSubtype="0" fill="hold" nodeType="afterEffect">
                                  <p:stCondLst>
                                    <p:cond delay="75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strVal val="#ppt_w*0.70"/>
                                          </p:val>
                                        </p:tav>
                                        <p:tav tm="100000">
                                          <p:val>
                                            <p:strVal val="#ppt_w"/>
                                          </p:val>
                                        </p:tav>
                                      </p:tavLst>
                                    </p:anim>
                                    <p:anim calcmode="lin" valueType="num">
                                      <p:cBhvr>
                                        <p:cTn id="38" dur="1000" fill="hold"/>
                                        <p:tgtEl>
                                          <p:spTgt spid="6"/>
                                        </p:tgtEl>
                                        <p:attrNameLst>
                                          <p:attrName>ppt_h</p:attrName>
                                        </p:attrNameLst>
                                      </p:cBhvr>
                                      <p:tavLst>
                                        <p:tav tm="0">
                                          <p:val>
                                            <p:strVal val="#ppt_h"/>
                                          </p:val>
                                        </p:tav>
                                        <p:tav tm="100000">
                                          <p:val>
                                            <p:strVal val="#ppt_h"/>
                                          </p:val>
                                        </p:tav>
                                      </p:tavLst>
                                    </p:anim>
                                    <p:animEffect transition="in" filter="fade">
                                      <p:cBhvr>
                                        <p:cTn id="39" dur="1000"/>
                                        <p:tgtEl>
                                          <p:spTgt spid="6"/>
                                        </p:tgtEl>
                                      </p:cBhvr>
                                    </p:animEffect>
                                  </p:childTnLst>
                                </p:cTn>
                              </p:par>
                            </p:childTnLst>
                          </p:cTn>
                        </p:par>
                        <p:par>
                          <p:cTn id="40" fill="hold">
                            <p:stCondLst>
                              <p:cond delay="9750"/>
                            </p:stCondLst>
                            <p:childTnLst>
                              <p:par>
                                <p:cTn id="41" presetID="55" presetClass="entr" presetSubtype="0" fill="hold" nodeType="afterEffect">
                                  <p:stCondLst>
                                    <p:cond delay="75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strVal val="#ppt_w*0.70"/>
                                          </p:val>
                                        </p:tav>
                                        <p:tav tm="100000">
                                          <p:val>
                                            <p:strVal val="#ppt_w"/>
                                          </p:val>
                                        </p:tav>
                                      </p:tavLst>
                                    </p:anim>
                                    <p:anim calcmode="lin" valueType="num">
                                      <p:cBhvr>
                                        <p:cTn id="44" dur="1000" fill="hold"/>
                                        <p:tgtEl>
                                          <p:spTgt spid="9"/>
                                        </p:tgtEl>
                                        <p:attrNameLst>
                                          <p:attrName>ppt_h</p:attrName>
                                        </p:attrNameLst>
                                      </p:cBhvr>
                                      <p:tavLst>
                                        <p:tav tm="0">
                                          <p:val>
                                            <p:strVal val="#ppt_h"/>
                                          </p:val>
                                        </p:tav>
                                        <p:tav tm="100000">
                                          <p:val>
                                            <p:strVal val="#ppt_h"/>
                                          </p:val>
                                        </p:tav>
                                      </p:tavLst>
                                    </p:anim>
                                    <p:animEffect transition="in" filter="fade">
                                      <p:cBhvr>
                                        <p:cTn id="45" dur="1000"/>
                                        <p:tgtEl>
                                          <p:spTgt spid="9"/>
                                        </p:tgtEl>
                                      </p:cBhvr>
                                    </p:animEffect>
                                  </p:childTnLst>
                                </p:cTn>
                              </p:par>
                            </p:childTnLst>
                          </p:cTn>
                        </p:par>
                        <p:par>
                          <p:cTn id="46" fill="hold">
                            <p:stCondLst>
                              <p:cond delay="11500"/>
                            </p:stCondLst>
                            <p:childTnLst>
                              <p:par>
                                <p:cTn id="47" presetID="55" presetClass="entr" presetSubtype="0" fill="hold" nodeType="afterEffect">
                                  <p:stCondLst>
                                    <p:cond delay="750"/>
                                  </p:stCondLst>
                                  <p:childTnLst>
                                    <p:set>
                                      <p:cBhvr>
                                        <p:cTn id="48" dur="1" fill="hold">
                                          <p:stCondLst>
                                            <p:cond delay="0"/>
                                          </p:stCondLst>
                                        </p:cTn>
                                        <p:tgtEl>
                                          <p:spTgt spid="4"/>
                                        </p:tgtEl>
                                        <p:attrNameLst>
                                          <p:attrName>style.visibility</p:attrName>
                                        </p:attrNameLst>
                                      </p:cBhvr>
                                      <p:to>
                                        <p:strVal val="visible"/>
                                      </p:to>
                                    </p:set>
                                    <p:anim calcmode="lin" valueType="num">
                                      <p:cBhvr>
                                        <p:cTn id="49" dur="1000" fill="hold"/>
                                        <p:tgtEl>
                                          <p:spTgt spid="4"/>
                                        </p:tgtEl>
                                        <p:attrNameLst>
                                          <p:attrName>ppt_w</p:attrName>
                                        </p:attrNameLst>
                                      </p:cBhvr>
                                      <p:tavLst>
                                        <p:tav tm="0">
                                          <p:val>
                                            <p:strVal val="#ppt_w*0.70"/>
                                          </p:val>
                                        </p:tav>
                                        <p:tav tm="100000">
                                          <p:val>
                                            <p:strVal val="#ppt_w"/>
                                          </p:val>
                                        </p:tav>
                                      </p:tavLst>
                                    </p:anim>
                                    <p:anim calcmode="lin" valueType="num">
                                      <p:cBhvr>
                                        <p:cTn id="50" dur="1000" fill="hold"/>
                                        <p:tgtEl>
                                          <p:spTgt spid="4"/>
                                        </p:tgtEl>
                                        <p:attrNameLst>
                                          <p:attrName>ppt_h</p:attrName>
                                        </p:attrNameLst>
                                      </p:cBhvr>
                                      <p:tavLst>
                                        <p:tav tm="0">
                                          <p:val>
                                            <p:strVal val="#ppt_h"/>
                                          </p:val>
                                        </p:tav>
                                        <p:tav tm="100000">
                                          <p:val>
                                            <p:strVal val="#ppt_h"/>
                                          </p:val>
                                        </p:tav>
                                      </p:tavLst>
                                    </p:anim>
                                    <p:animEffect transition="in" filter="fade">
                                      <p:cBhvr>
                                        <p:cTn id="51" dur="1000"/>
                                        <p:tgtEl>
                                          <p:spTgt spid="4"/>
                                        </p:tgtEl>
                                      </p:cBhvr>
                                    </p:animEffect>
                                  </p:childTnLst>
                                </p:cTn>
                              </p:par>
                            </p:childTnLst>
                          </p:cTn>
                        </p:par>
                        <p:par>
                          <p:cTn id="52" fill="hold">
                            <p:stCondLst>
                              <p:cond delay="13250"/>
                            </p:stCondLst>
                            <p:childTnLst>
                              <p:par>
                                <p:cTn id="53" presetID="55" presetClass="entr" presetSubtype="0" fill="hold" nodeType="afterEffect">
                                  <p:stCondLst>
                                    <p:cond delay="750"/>
                                  </p:stCondLst>
                                  <p:childTnLst>
                                    <p:set>
                                      <p:cBhvr>
                                        <p:cTn id="54" dur="1" fill="hold">
                                          <p:stCondLst>
                                            <p:cond delay="0"/>
                                          </p:stCondLst>
                                        </p:cTn>
                                        <p:tgtEl>
                                          <p:spTgt spid="7"/>
                                        </p:tgtEl>
                                        <p:attrNameLst>
                                          <p:attrName>style.visibility</p:attrName>
                                        </p:attrNameLst>
                                      </p:cBhvr>
                                      <p:to>
                                        <p:strVal val="visible"/>
                                      </p:to>
                                    </p:set>
                                    <p:anim calcmode="lin" valueType="num">
                                      <p:cBhvr>
                                        <p:cTn id="55" dur="1000" fill="hold"/>
                                        <p:tgtEl>
                                          <p:spTgt spid="7"/>
                                        </p:tgtEl>
                                        <p:attrNameLst>
                                          <p:attrName>ppt_w</p:attrName>
                                        </p:attrNameLst>
                                      </p:cBhvr>
                                      <p:tavLst>
                                        <p:tav tm="0">
                                          <p:val>
                                            <p:strVal val="#ppt_w*0.70"/>
                                          </p:val>
                                        </p:tav>
                                        <p:tav tm="100000">
                                          <p:val>
                                            <p:strVal val="#ppt_w"/>
                                          </p:val>
                                        </p:tav>
                                      </p:tavLst>
                                    </p:anim>
                                    <p:anim calcmode="lin" valueType="num">
                                      <p:cBhvr>
                                        <p:cTn id="56" dur="1000" fill="hold"/>
                                        <p:tgtEl>
                                          <p:spTgt spid="7"/>
                                        </p:tgtEl>
                                        <p:attrNameLst>
                                          <p:attrName>ppt_h</p:attrName>
                                        </p:attrNameLst>
                                      </p:cBhvr>
                                      <p:tavLst>
                                        <p:tav tm="0">
                                          <p:val>
                                            <p:strVal val="#ppt_h"/>
                                          </p:val>
                                        </p:tav>
                                        <p:tav tm="100000">
                                          <p:val>
                                            <p:strVal val="#ppt_h"/>
                                          </p:val>
                                        </p:tav>
                                      </p:tavLst>
                                    </p:anim>
                                    <p:animEffect transition="in" filter="fade">
                                      <p:cBhvr>
                                        <p:cTn id="57" dur="1000"/>
                                        <p:tgtEl>
                                          <p:spTgt spid="7"/>
                                        </p:tgtEl>
                                      </p:cBhvr>
                                    </p:animEffect>
                                  </p:childTnLst>
                                </p:cTn>
                              </p:par>
                            </p:childTnLst>
                          </p:cTn>
                        </p:par>
                        <p:par>
                          <p:cTn id="58" fill="hold">
                            <p:stCondLst>
                              <p:cond delay="15000"/>
                            </p:stCondLst>
                            <p:childTnLst>
                              <p:par>
                                <p:cTn id="59" presetID="55" presetClass="entr" presetSubtype="0" fill="hold" nodeType="afterEffect">
                                  <p:stCondLst>
                                    <p:cond delay="750"/>
                                  </p:stCondLst>
                                  <p:childTnLst>
                                    <p:set>
                                      <p:cBhvr>
                                        <p:cTn id="60" dur="1" fill="hold">
                                          <p:stCondLst>
                                            <p:cond delay="0"/>
                                          </p:stCondLst>
                                        </p:cTn>
                                        <p:tgtEl>
                                          <p:spTgt spid="10"/>
                                        </p:tgtEl>
                                        <p:attrNameLst>
                                          <p:attrName>style.visibility</p:attrName>
                                        </p:attrNameLst>
                                      </p:cBhvr>
                                      <p:to>
                                        <p:strVal val="visible"/>
                                      </p:to>
                                    </p:set>
                                    <p:anim calcmode="lin" valueType="num">
                                      <p:cBhvr>
                                        <p:cTn id="61" dur="1000" fill="hold"/>
                                        <p:tgtEl>
                                          <p:spTgt spid="10"/>
                                        </p:tgtEl>
                                        <p:attrNameLst>
                                          <p:attrName>ppt_w</p:attrName>
                                        </p:attrNameLst>
                                      </p:cBhvr>
                                      <p:tavLst>
                                        <p:tav tm="0">
                                          <p:val>
                                            <p:strVal val="#ppt_w*0.70"/>
                                          </p:val>
                                        </p:tav>
                                        <p:tav tm="100000">
                                          <p:val>
                                            <p:strVal val="#ppt_w"/>
                                          </p:val>
                                        </p:tav>
                                      </p:tavLst>
                                    </p:anim>
                                    <p:anim calcmode="lin" valueType="num">
                                      <p:cBhvr>
                                        <p:cTn id="62" dur="1000" fill="hold"/>
                                        <p:tgtEl>
                                          <p:spTgt spid="10"/>
                                        </p:tgtEl>
                                        <p:attrNameLst>
                                          <p:attrName>ppt_h</p:attrName>
                                        </p:attrNameLst>
                                      </p:cBhvr>
                                      <p:tavLst>
                                        <p:tav tm="0">
                                          <p:val>
                                            <p:strVal val="#ppt_h"/>
                                          </p:val>
                                        </p:tav>
                                        <p:tav tm="100000">
                                          <p:val>
                                            <p:strVal val="#ppt_h"/>
                                          </p:val>
                                        </p:tav>
                                      </p:tavLst>
                                    </p:anim>
                                    <p:animEffect transition="in" filter="fade">
                                      <p:cBhvr>
                                        <p:cTn id="6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56525" y="1321846"/>
            <a:ext cx="2554749" cy="2496848"/>
          </a:xfrm>
          <a:prstGeom prst="ellipse">
            <a:avLst/>
          </a:prstGeom>
          <a:ln>
            <a:noFill/>
          </a:ln>
          <a:effectLst>
            <a:softEdge rad="0"/>
          </a:effectLst>
        </p:spPr>
      </p:pic>
      <p:pic>
        <p:nvPicPr>
          <p:cNvPr id="4" name="Content Placeholder 3"/>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flipH="1">
            <a:off x="5816603" y="4025497"/>
            <a:ext cx="2544191" cy="2407919"/>
          </a:xfrm>
          <a:prstGeom prst="ellipse">
            <a:avLst/>
          </a:prstGeom>
          <a:ln>
            <a:noFill/>
          </a:ln>
          <a:effectLst>
            <a:softEdge rad="0"/>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7699" y="2578042"/>
            <a:ext cx="2582870" cy="2486573"/>
          </a:xfrm>
          <a:prstGeom prst="ellipse">
            <a:avLst/>
          </a:prstGeom>
          <a:ln>
            <a:noFill/>
          </a:ln>
          <a:effectLst>
            <a:softEdge rad="0"/>
          </a:effectLst>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a:ext>
            </a:extLst>
          </a:blip>
          <a:srcRect l="-558"/>
          <a:stretch/>
        </p:blipFill>
        <p:spPr>
          <a:xfrm>
            <a:off x="5824189" y="1321846"/>
            <a:ext cx="2712985" cy="2590799"/>
          </a:xfrm>
          <a:prstGeom prst="ellipse">
            <a:avLst/>
          </a:prstGeom>
          <a:ln>
            <a:noFill/>
          </a:ln>
          <a:effectLst>
            <a:softEdge rad="0"/>
          </a:effectLst>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56525" y="4001576"/>
            <a:ext cx="2567759" cy="2370607"/>
          </a:xfrm>
          <a:prstGeom prst="ellipse">
            <a:avLst/>
          </a:prstGeom>
          <a:ln>
            <a:noFill/>
          </a:ln>
          <a:effectLst>
            <a:softEdge rad="0"/>
          </a:effectLst>
        </p:spPr>
      </p:pic>
      <p:sp>
        <p:nvSpPr>
          <p:cNvPr id="9" name="Title 1"/>
          <p:cNvSpPr>
            <a:spLocks noGrp="1"/>
          </p:cNvSpPr>
          <p:nvPr>
            <p:ph type="title"/>
          </p:nvPr>
        </p:nvSpPr>
        <p:spPr>
          <a:xfrm>
            <a:off x="0" y="65636"/>
            <a:ext cx="9144000" cy="1143000"/>
          </a:xfrm>
        </p:spPr>
        <p:txBody>
          <a:bodyPr>
            <a:normAutofit/>
          </a:bodyPr>
          <a:lstStyle/>
          <a:p>
            <a:r>
              <a:rPr lang="en-US" sz="3200" b="1" dirty="0">
                <a:solidFill>
                  <a:srgbClr val="002D72"/>
                </a:solidFill>
                <a:latin typeface="Arial" panose="020B0604020202020204" pitchFamily="34" charset="0"/>
                <a:cs typeface="Arial" panose="020B0604020202020204" pitchFamily="34" charset="0"/>
              </a:rPr>
              <a:t>COLLABORATIONS TO</a:t>
            </a:r>
            <a:br>
              <a:rPr lang="en-US" sz="3200" b="1" dirty="0">
                <a:solidFill>
                  <a:srgbClr val="002D72"/>
                </a:solidFill>
                <a:latin typeface="Arial" panose="020B0604020202020204" pitchFamily="34" charset="0"/>
                <a:cs typeface="Arial" panose="020B0604020202020204" pitchFamily="34" charset="0"/>
              </a:rPr>
            </a:br>
            <a:r>
              <a:rPr lang="en-US" sz="3200" b="1" dirty="0">
                <a:solidFill>
                  <a:srgbClr val="002D72"/>
                </a:solidFill>
                <a:latin typeface="Arial" panose="020B0604020202020204" pitchFamily="34" charset="0"/>
                <a:cs typeface="Arial" panose="020B0604020202020204" pitchFamily="34" charset="0"/>
              </a:rPr>
              <a:t>CONSERVE – ADAPT – IMPROVE</a:t>
            </a:r>
          </a:p>
        </p:txBody>
      </p:sp>
    </p:spTree>
    <p:extLst>
      <p:ext uri="{BB962C8B-B14F-4D97-AF65-F5344CB8AC3E}">
        <p14:creationId xmlns:p14="http://schemas.microsoft.com/office/powerpoint/2010/main" val="3943781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55" presetClass="entr" presetSubtype="0" fill="hold" nodeType="afterEffect">
                                  <p:stCondLst>
                                    <p:cond delay="75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par>
                          <p:cTn id="16" fill="hold">
                            <p:stCondLst>
                              <p:cond delay="2750"/>
                            </p:stCondLst>
                            <p:childTnLst>
                              <p:par>
                                <p:cTn id="17" presetID="55" presetClass="entr" presetSubtype="0" fill="hold" nodeType="afterEffect">
                                  <p:stCondLst>
                                    <p:cond delay="75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par>
                          <p:cTn id="22" fill="hold">
                            <p:stCondLst>
                              <p:cond delay="4500"/>
                            </p:stCondLst>
                            <p:childTnLst>
                              <p:par>
                                <p:cTn id="23" presetID="55" presetClass="entr" presetSubtype="0" fill="hold" nodeType="afterEffect">
                                  <p:stCondLst>
                                    <p:cond delay="75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strVal val="#ppt_w*0.70"/>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Effect transition="in" filter="fade">
                                      <p:cBhvr>
                                        <p:cTn id="27" dur="1000"/>
                                        <p:tgtEl>
                                          <p:spTgt spid="7"/>
                                        </p:tgtEl>
                                      </p:cBhvr>
                                    </p:animEffect>
                                  </p:childTnLst>
                                </p:cTn>
                              </p:par>
                            </p:childTnLst>
                          </p:cTn>
                        </p:par>
                        <p:par>
                          <p:cTn id="28" fill="hold">
                            <p:stCondLst>
                              <p:cond delay="6250"/>
                            </p:stCondLst>
                            <p:childTnLst>
                              <p:par>
                                <p:cTn id="29" presetID="55" presetClass="entr" presetSubtype="0" fill="hold" nodeType="afterEffect">
                                  <p:stCondLst>
                                    <p:cond delay="75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strVal val="#ppt_w*0.70"/>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Effect transition="in" filter="fade">
                                      <p:cBhvr>
                                        <p:cTn id="33" dur="1000"/>
                                        <p:tgtEl>
                                          <p:spTgt spid="4"/>
                                        </p:tgtEl>
                                      </p:cBhvr>
                                    </p:animEffect>
                                  </p:childTnLst>
                                </p:cTn>
                              </p:par>
                            </p:childTnLst>
                          </p:cTn>
                        </p:par>
                        <p:par>
                          <p:cTn id="34" fill="hold">
                            <p:stCondLst>
                              <p:cond delay="8000"/>
                            </p:stCondLst>
                            <p:childTnLst>
                              <p:par>
                                <p:cTn id="35" presetID="55" presetClass="entr" presetSubtype="0" fill="hold" nodeType="afterEffect">
                                  <p:stCondLst>
                                    <p:cond delay="75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strVal val="#ppt_w*0.70"/>
                                          </p:val>
                                        </p:tav>
                                        <p:tav tm="100000">
                                          <p:val>
                                            <p:strVal val="#ppt_w"/>
                                          </p:val>
                                        </p:tav>
                                      </p:tavLst>
                                    </p:anim>
                                    <p:anim calcmode="lin" valueType="num">
                                      <p:cBhvr>
                                        <p:cTn id="38" dur="1000" fill="hold"/>
                                        <p:tgtEl>
                                          <p:spTgt spid="8"/>
                                        </p:tgtEl>
                                        <p:attrNameLst>
                                          <p:attrName>ppt_h</p:attrName>
                                        </p:attrNameLst>
                                      </p:cBhvr>
                                      <p:tavLst>
                                        <p:tav tm="0">
                                          <p:val>
                                            <p:strVal val="#ppt_h"/>
                                          </p:val>
                                        </p:tav>
                                        <p:tav tm="100000">
                                          <p:val>
                                            <p:strVal val="#ppt_h"/>
                                          </p:val>
                                        </p:tav>
                                      </p:tavLst>
                                    </p:anim>
                                    <p:animEffect transition="in" filter="fade">
                                      <p:cBhvr>
                                        <p:cTn id="3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6533" y="213086"/>
            <a:ext cx="6676373" cy="1200329"/>
          </a:xfrm>
          <a:prstGeom prst="rect">
            <a:avLst/>
          </a:prstGeom>
          <a:noFill/>
        </p:spPr>
        <p:txBody>
          <a:bodyPr wrap="square" rtlCol="0">
            <a:spAutoFit/>
          </a:bodyPr>
          <a:lstStyle/>
          <a:p>
            <a:pPr algn="ctr">
              <a:spcAft>
                <a:spcPts val="1200"/>
              </a:spcAft>
            </a:pPr>
            <a:r>
              <a:rPr lang="en-US" sz="3600" b="1" dirty="0">
                <a:solidFill>
                  <a:srgbClr val="ED8B00"/>
                </a:solidFill>
                <a:latin typeface="Arial" panose="020B0604020202020204" pitchFamily="34" charset="0"/>
                <a:cs typeface="Arial" panose="020B0604020202020204" pitchFamily="34" charset="0"/>
              </a:rPr>
              <a:t>BUILDING A SUSTAINABLE BREADBASKET IN ZAMBIA</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6890" y="1741380"/>
            <a:ext cx="8795657" cy="4915791"/>
          </a:xfrm>
          <a:prstGeom prst="round2DiagRect">
            <a:avLst>
              <a:gd name="adj1" fmla="val 16667"/>
              <a:gd name="adj2" fmla="val 1294"/>
            </a:avLst>
          </a:prstGeom>
          <a:ln w="3175" cap="sq">
            <a:solidFill>
              <a:srgbClr val="FFFFFF"/>
            </a:solidFill>
            <a:miter lim="800000"/>
          </a:ln>
          <a:effectLst>
            <a:outerShdw algn="tl" rotWithShape="0">
              <a:srgbClr val="000000">
                <a:alpha val="43000"/>
              </a:srgbClr>
            </a:outerShdw>
          </a:effectLst>
        </p:spPr>
      </p:pic>
    </p:spTree>
    <p:extLst>
      <p:ext uri="{BB962C8B-B14F-4D97-AF65-F5344CB8AC3E}">
        <p14:creationId xmlns:p14="http://schemas.microsoft.com/office/powerpoint/2010/main" val="34756197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s for slide deck2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052" y="159774"/>
            <a:ext cx="9056318" cy="6516080"/>
          </a:xfrm>
          <a:prstGeom prst="rect">
            <a:avLst/>
          </a:prstGeom>
        </p:spPr>
      </p:pic>
    </p:spTree>
    <p:extLst>
      <p:ext uri="{BB962C8B-B14F-4D97-AF65-F5344CB8AC3E}">
        <p14:creationId xmlns:p14="http://schemas.microsoft.com/office/powerpoint/2010/main" val="3439458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ambia_orang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64202" y="3575609"/>
            <a:ext cx="3218150" cy="3180127"/>
          </a:xfrm>
          <a:prstGeom prst="rect">
            <a:avLst/>
          </a:prstGeom>
        </p:spPr>
      </p:pic>
      <p:pic>
        <p:nvPicPr>
          <p:cNvPr id="3" name="Picture 2" descr="Zambia_beig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21" y="248275"/>
            <a:ext cx="3632949" cy="3639862"/>
          </a:xfrm>
          <a:prstGeom prst="rect">
            <a:avLst/>
          </a:prstGeom>
        </p:spPr>
      </p:pic>
      <p:pic>
        <p:nvPicPr>
          <p:cNvPr id="5" name="Picture 4" descr="Zambia_green.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21934" y="927359"/>
            <a:ext cx="3667516" cy="3670973"/>
          </a:xfrm>
          <a:prstGeom prst="rect">
            <a:avLst/>
          </a:prstGeom>
        </p:spPr>
      </p:pic>
      <p:sp>
        <p:nvSpPr>
          <p:cNvPr id="6" name="TextBox 5"/>
          <p:cNvSpPr txBox="1"/>
          <p:nvPr/>
        </p:nvSpPr>
        <p:spPr>
          <a:xfrm>
            <a:off x="3853369" y="295430"/>
            <a:ext cx="4983447" cy="584775"/>
          </a:xfrm>
          <a:prstGeom prst="rect">
            <a:avLst/>
          </a:prstGeom>
          <a:noFill/>
        </p:spPr>
        <p:txBody>
          <a:bodyPr wrap="square" rtlCol="0">
            <a:spAutoFit/>
          </a:bodyPr>
          <a:lstStyle/>
          <a:p>
            <a:pPr algn="r"/>
            <a:r>
              <a:rPr lang="en-US" sz="3200" b="1" dirty="0">
                <a:solidFill>
                  <a:srgbClr val="ED8B00"/>
                </a:solidFill>
                <a:latin typeface="Arial" panose="020B0604020202020204" pitchFamily="34" charset="0"/>
                <a:cs typeface="Arial" panose="020B0604020202020204" pitchFamily="34" charset="0"/>
              </a:rPr>
              <a:t>ZAMBIA’S PRODUCERS</a:t>
            </a:r>
            <a:endParaRPr lang="en-US" sz="3200" dirty="0">
              <a:latin typeface="Arial" panose="020B0604020202020204" pitchFamily="34" charset="0"/>
              <a:cs typeface="Arial" panose="020B0604020202020204" pitchFamily="34" charset="0"/>
            </a:endParaRPr>
          </a:p>
        </p:txBody>
      </p:sp>
      <p:pic>
        <p:nvPicPr>
          <p:cNvPr id="2" name="Picture 1" descr="Zambia_blue.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3721" y="3276757"/>
            <a:ext cx="2806808" cy="2799895"/>
          </a:xfrm>
          <a:prstGeom prst="rect">
            <a:avLst/>
          </a:prstGeom>
        </p:spPr>
      </p:pic>
    </p:spTree>
    <p:extLst>
      <p:ext uri="{BB962C8B-B14F-4D97-AF65-F5344CB8AC3E}">
        <p14:creationId xmlns:p14="http://schemas.microsoft.com/office/powerpoint/2010/main" val="6044851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5" presetClass="entr" presetSubtype="0" fill="hold" nodeType="after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par>
                          <p:cTn id="16" fill="hold">
                            <p:stCondLst>
                              <p:cond delay="3000"/>
                            </p:stCondLst>
                            <p:childTnLst>
                              <p:par>
                                <p:cTn id="17" presetID="55" presetClass="entr" presetSubtype="0" fill="hold" nodeType="afterEffect">
                                  <p:stCondLst>
                                    <p:cond delay="100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par>
                          <p:cTn id="22" fill="hold">
                            <p:stCondLst>
                              <p:cond delay="5000"/>
                            </p:stCondLst>
                            <p:childTnLst>
                              <p:par>
                                <p:cTn id="23" presetID="55" presetClass="entr" presetSubtype="0" fill="hold" nodeType="afterEffect">
                                  <p:stCondLst>
                                    <p:cond delay="100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0.70"/>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par>
                          <p:cTn id="28" fill="hold">
                            <p:stCondLst>
                              <p:cond delay="7000"/>
                            </p:stCondLst>
                            <p:childTnLst>
                              <p:par>
                                <p:cTn id="29" presetID="55" presetClass="entr" presetSubtype="0" fill="hold" nodeType="afterEffect">
                                  <p:stCondLst>
                                    <p:cond delay="100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strVal val="#ppt_w*0.70"/>
                                          </p:val>
                                        </p:tav>
                                        <p:tav tm="100000">
                                          <p:val>
                                            <p:strVal val="#ppt_w"/>
                                          </p:val>
                                        </p:tav>
                                      </p:tavLst>
                                    </p:anim>
                                    <p:anim calcmode="lin" valueType="num">
                                      <p:cBhvr>
                                        <p:cTn id="32" dur="1000" fill="hold"/>
                                        <p:tgtEl>
                                          <p:spTgt spid="2"/>
                                        </p:tgtEl>
                                        <p:attrNameLst>
                                          <p:attrName>ppt_h</p:attrName>
                                        </p:attrNameLst>
                                      </p:cBhvr>
                                      <p:tavLst>
                                        <p:tav tm="0">
                                          <p:val>
                                            <p:strVal val="#ppt_h"/>
                                          </p:val>
                                        </p:tav>
                                        <p:tav tm="100000">
                                          <p:val>
                                            <p:strVal val="#ppt_h"/>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92058" y="1029436"/>
            <a:ext cx="3584759" cy="392006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2109" y="1970943"/>
            <a:ext cx="4271993" cy="270947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09109" y="1029436"/>
            <a:ext cx="3076473" cy="5286334"/>
          </a:xfrm>
          <a:prstGeom prst="rect">
            <a:avLst/>
          </a:prstGeom>
        </p:spPr>
      </p:pic>
      <p:sp>
        <p:nvSpPr>
          <p:cNvPr id="9" name="Title 8"/>
          <p:cNvSpPr>
            <a:spLocks noGrp="1"/>
          </p:cNvSpPr>
          <p:nvPr>
            <p:ph type="title"/>
          </p:nvPr>
        </p:nvSpPr>
        <p:spPr>
          <a:xfrm>
            <a:off x="457200" y="179399"/>
            <a:ext cx="8229600" cy="1143000"/>
          </a:xfrm>
        </p:spPr>
        <p:txBody>
          <a:bodyPr>
            <a:normAutofit/>
          </a:bodyPr>
          <a:lstStyle/>
          <a:p>
            <a:r>
              <a:rPr lang="en-US" sz="3600" b="1" dirty="0">
                <a:solidFill>
                  <a:srgbClr val="009900"/>
                </a:solidFill>
                <a:latin typeface="Arial" panose="020B0604020202020204" pitchFamily="34" charset="0"/>
                <a:cs typeface="Arial" panose="020B0604020202020204" pitchFamily="34" charset="0"/>
              </a:rPr>
              <a:t>IMPACT ON RESOURCES</a:t>
            </a:r>
          </a:p>
        </p:txBody>
      </p:sp>
      <p:pic>
        <p:nvPicPr>
          <p:cNvPr id="2" name="Picture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41800" y="2855933"/>
            <a:ext cx="4675849" cy="3161649"/>
          </a:xfrm>
          <a:prstGeom prst="rect">
            <a:avLst/>
          </a:prstGeom>
        </p:spPr>
      </p:pic>
    </p:spTree>
    <p:extLst>
      <p:ext uri="{BB962C8B-B14F-4D97-AF65-F5344CB8AC3E}">
        <p14:creationId xmlns:p14="http://schemas.microsoft.com/office/powerpoint/2010/main" val="26064206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5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xit" presetSubtype="0" fill="hold" nodeType="clickEffect">
                                  <p:stCondLst>
                                    <p:cond delay="0"/>
                                  </p:stCondLst>
                                  <p:childTnLst>
                                    <p:anim calcmode="lin" valueType="num">
                                      <p:cBhvr>
                                        <p:cTn id="23" dur="1000"/>
                                        <p:tgtEl>
                                          <p:spTgt spid="6"/>
                                        </p:tgtEl>
                                        <p:attrNameLst>
                                          <p:attrName>ppt_w</p:attrName>
                                        </p:attrNameLst>
                                      </p:cBhvr>
                                      <p:tavLst>
                                        <p:tav tm="0">
                                          <p:val>
                                            <p:strVal val="ppt_w"/>
                                          </p:val>
                                        </p:tav>
                                        <p:tav tm="100000">
                                          <p:val>
                                            <p:strVal val="ppt_w*0.70"/>
                                          </p:val>
                                        </p:tav>
                                      </p:tavLst>
                                    </p:anim>
                                    <p:anim calcmode="lin" valueType="num">
                                      <p:cBhvr>
                                        <p:cTn id="24" dur="1000"/>
                                        <p:tgtEl>
                                          <p:spTgt spid="6"/>
                                        </p:tgtEl>
                                        <p:attrNameLst>
                                          <p:attrName>ppt_h</p:attrName>
                                        </p:attrNameLst>
                                      </p:cBhvr>
                                      <p:tavLst>
                                        <p:tav tm="0">
                                          <p:val>
                                            <p:strVal val="ppt_h"/>
                                          </p:val>
                                        </p:tav>
                                        <p:tav tm="100000">
                                          <p:val>
                                            <p:strVal val="ppt_h"/>
                                          </p:val>
                                        </p:tav>
                                      </p:tavLst>
                                    </p:anim>
                                    <p:animEffect transition="out" filter="fade">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par>
                                <p:cTn id="27" presetID="55" presetClass="exit" presetSubtype="0" fill="hold" nodeType="withEffect">
                                  <p:stCondLst>
                                    <p:cond delay="0"/>
                                  </p:stCondLst>
                                  <p:childTnLst>
                                    <p:anim calcmode="lin" valueType="num">
                                      <p:cBhvr>
                                        <p:cTn id="28" dur="1000"/>
                                        <p:tgtEl>
                                          <p:spTgt spid="2"/>
                                        </p:tgtEl>
                                        <p:attrNameLst>
                                          <p:attrName>ppt_w</p:attrName>
                                        </p:attrNameLst>
                                      </p:cBhvr>
                                      <p:tavLst>
                                        <p:tav tm="0">
                                          <p:val>
                                            <p:strVal val="ppt_w"/>
                                          </p:val>
                                        </p:tav>
                                        <p:tav tm="100000">
                                          <p:val>
                                            <p:strVal val="ppt_w*0.70"/>
                                          </p:val>
                                        </p:tav>
                                      </p:tavLst>
                                    </p:anim>
                                    <p:anim calcmode="lin" valueType="num">
                                      <p:cBhvr>
                                        <p:cTn id="29" dur="1000"/>
                                        <p:tgtEl>
                                          <p:spTgt spid="2"/>
                                        </p:tgtEl>
                                        <p:attrNameLst>
                                          <p:attrName>ppt_h</p:attrName>
                                        </p:attrNameLst>
                                      </p:cBhvr>
                                      <p:tavLst>
                                        <p:tav tm="0">
                                          <p:val>
                                            <p:strVal val="ppt_h"/>
                                          </p:val>
                                        </p:tav>
                                        <p:tav tm="100000">
                                          <p:val>
                                            <p:strVal val="ppt_h"/>
                                          </p:val>
                                        </p:tav>
                                      </p:tavLst>
                                    </p:anim>
                                    <p:animEffect transition="out" filter="fade">
                                      <p:cBhvr>
                                        <p:cTn id="30" dur="1000"/>
                                        <p:tgtEl>
                                          <p:spTgt spid="2"/>
                                        </p:tgtEl>
                                      </p:cBhvr>
                                    </p:animEffect>
                                    <p:set>
                                      <p:cBhvr>
                                        <p:cTn id="31" dur="1" fill="hold">
                                          <p:stCondLst>
                                            <p:cond delay="999"/>
                                          </p:stCondLst>
                                        </p:cTn>
                                        <p:tgtEl>
                                          <p:spTgt spid="2"/>
                                        </p:tgtEl>
                                        <p:attrNameLst>
                                          <p:attrName>style.visibility</p:attrName>
                                        </p:attrNameLst>
                                      </p:cBhvr>
                                      <p:to>
                                        <p:strVal val="hidden"/>
                                      </p:to>
                                    </p:set>
                                  </p:childTnLst>
                                </p:cTn>
                              </p:par>
                              <p:par>
                                <p:cTn id="32" presetID="55"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strVal val="#ppt_w*0.70"/>
                                          </p:val>
                                        </p:tav>
                                        <p:tav tm="100000">
                                          <p:val>
                                            <p:strVal val="#ppt_w"/>
                                          </p:val>
                                        </p:tav>
                                      </p:tavLst>
                                    </p:anim>
                                    <p:anim calcmode="lin" valueType="num">
                                      <p:cBhvr>
                                        <p:cTn id="35" dur="1000" fill="hold"/>
                                        <p:tgtEl>
                                          <p:spTgt spid="4"/>
                                        </p:tgtEl>
                                        <p:attrNameLst>
                                          <p:attrName>ppt_h</p:attrName>
                                        </p:attrNameLst>
                                      </p:cBhvr>
                                      <p:tavLst>
                                        <p:tav tm="0">
                                          <p:val>
                                            <p:strVal val="#ppt_h"/>
                                          </p:val>
                                        </p:tav>
                                        <p:tav tm="100000">
                                          <p:val>
                                            <p:strVal val="#ppt_h"/>
                                          </p:val>
                                        </p:tav>
                                      </p:tavLst>
                                    </p:anim>
                                    <p:animEffect transition="in" filter="fade">
                                      <p:cBhvr>
                                        <p:cTn id="36" dur="1000"/>
                                        <p:tgtEl>
                                          <p:spTgt spid="4"/>
                                        </p:tgtEl>
                                      </p:cBhvr>
                                    </p:animEffect>
                                  </p:childTnLst>
                                </p:cTn>
                              </p:par>
                              <p:par>
                                <p:cTn id="37" presetID="55"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strVal val="#ppt_w*0.70"/>
                                          </p:val>
                                        </p:tav>
                                        <p:tav tm="100000">
                                          <p:val>
                                            <p:strVal val="#ppt_w"/>
                                          </p:val>
                                        </p:tav>
                                      </p:tavLst>
                                    </p:anim>
                                    <p:anim calcmode="lin" valueType="num">
                                      <p:cBhvr>
                                        <p:cTn id="40" dur="1000" fill="hold"/>
                                        <p:tgtEl>
                                          <p:spTgt spid="5"/>
                                        </p:tgtEl>
                                        <p:attrNameLst>
                                          <p:attrName>ppt_h</p:attrName>
                                        </p:attrNameLst>
                                      </p:cBhvr>
                                      <p:tavLst>
                                        <p:tav tm="0">
                                          <p:val>
                                            <p:strVal val="#ppt_h"/>
                                          </p:val>
                                        </p:tav>
                                        <p:tav tm="100000">
                                          <p:val>
                                            <p:strVal val="#ppt_h"/>
                                          </p:val>
                                        </p:tav>
                                      </p:tavLst>
                                    </p:anim>
                                    <p:animEffect transition="in" filter="fade">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63255"/>
            <a:ext cx="9144000" cy="954107"/>
          </a:xfrm>
          <a:prstGeom prst="rect">
            <a:avLst/>
          </a:prstGeom>
          <a:noFill/>
        </p:spPr>
        <p:txBody>
          <a:bodyPr wrap="square" rtlCol="0">
            <a:spAutoFit/>
          </a:bodyPr>
          <a:lstStyle/>
          <a:p>
            <a:pPr lvl="0" algn="ctr"/>
            <a:r>
              <a:rPr lang="en-US" sz="2800" b="1" dirty="0">
                <a:solidFill>
                  <a:srgbClr val="ED8B00"/>
                </a:solidFill>
                <a:latin typeface="Arial" panose="020B0604020202020204" pitchFamily="34" charset="0"/>
                <a:cs typeface="Arial" panose="020B0604020202020204" pitchFamily="34" charset="0"/>
              </a:rPr>
              <a:t>TFP IN ZAMBIA IS ON THE RISE </a:t>
            </a:r>
          </a:p>
          <a:p>
            <a:pPr lvl="0" algn="ctr"/>
            <a:r>
              <a:rPr lang="en-US" sz="2800" b="1" dirty="0">
                <a:solidFill>
                  <a:srgbClr val="ED8B00"/>
                </a:solidFill>
                <a:latin typeface="Arial" panose="020B0604020202020204" pitchFamily="34" charset="0"/>
                <a:cs typeface="Arial" panose="020B0604020202020204" pitchFamily="34" charset="0"/>
              </a:rPr>
              <a:t>– WITH ROOM TO GROW</a:t>
            </a:r>
            <a:endParaRPr lang="en-US" sz="2800" dirty="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228" y="1201781"/>
            <a:ext cx="9190455" cy="4249784"/>
          </a:xfrm>
          <a:prstGeom prst="rect">
            <a:avLst/>
          </a:prstGeom>
        </p:spPr>
      </p:pic>
    </p:spTree>
    <p:extLst>
      <p:ext uri="{BB962C8B-B14F-4D97-AF65-F5344CB8AC3E}">
        <p14:creationId xmlns:p14="http://schemas.microsoft.com/office/powerpoint/2010/main" val="14463688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for slide deck24.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3360" y="1246050"/>
            <a:ext cx="4710224" cy="4585506"/>
          </a:xfrm>
          <a:prstGeom prst="ellipse">
            <a:avLst/>
          </a:prstGeom>
          <a:noFill/>
          <a:ln>
            <a:noFill/>
          </a:ln>
        </p:spPr>
      </p:pic>
      <p:sp>
        <p:nvSpPr>
          <p:cNvPr id="3" name="TextBox 2"/>
          <p:cNvSpPr txBox="1"/>
          <p:nvPr/>
        </p:nvSpPr>
        <p:spPr>
          <a:xfrm>
            <a:off x="3093928" y="413359"/>
            <a:ext cx="5561556" cy="861774"/>
          </a:xfrm>
          <a:prstGeom prst="rect">
            <a:avLst/>
          </a:prstGeom>
          <a:noFill/>
        </p:spPr>
        <p:txBody>
          <a:bodyPr wrap="square" rtlCol="0">
            <a:spAutoFit/>
          </a:bodyPr>
          <a:lstStyle/>
          <a:p>
            <a:pPr lvl="0" algn="r"/>
            <a:r>
              <a:rPr lang="en-US" sz="3200" b="1" dirty="0">
                <a:solidFill>
                  <a:srgbClr val="ED8B00"/>
                </a:solidFill>
                <a:latin typeface="Arial" panose="020B0604020202020204" pitchFamily="34" charset="0"/>
                <a:cs typeface="Arial" panose="020B0604020202020204" pitchFamily="34" charset="0"/>
              </a:rPr>
              <a:t>CONSERVATION FARMING</a:t>
            </a:r>
            <a:endParaRPr lang="en-US" sz="3200" dirty="0">
              <a:solidFill>
                <a:prstClr val="black"/>
              </a:solidFill>
              <a:latin typeface="Arial" panose="020B0604020202020204" pitchFamily="34" charset="0"/>
              <a:cs typeface="Arial" panose="020B0604020202020204" pitchFamily="34" charset="0"/>
            </a:endParaRPr>
          </a:p>
          <a:p>
            <a:endParaRPr lang="en-US" dirty="0"/>
          </a:p>
        </p:txBody>
      </p:sp>
      <p:sp>
        <p:nvSpPr>
          <p:cNvPr id="4" name="TextBox 3"/>
          <p:cNvSpPr txBox="1"/>
          <p:nvPr/>
        </p:nvSpPr>
        <p:spPr>
          <a:xfrm>
            <a:off x="5010849" y="2476974"/>
            <a:ext cx="3782423" cy="2123658"/>
          </a:xfrm>
          <a:prstGeom prst="rect">
            <a:avLst/>
          </a:prstGeom>
          <a:noFill/>
        </p:spPr>
        <p:txBody>
          <a:bodyPr wrap="square" rtlCol="0">
            <a:spAutoFit/>
          </a:bodyPr>
          <a:lstStyle/>
          <a:p>
            <a:pPr lvl="0"/>
            <a:r>
              <a:rPr lang="en-US" sz="6600" dirty="0">
                <a:solidFill>
                  <a:srgbClr val="009900"/>
                </a:solidFill>
                <a:latin typeface="Arial" panose="020B0604020202020204" pitchFamily="34" charset="0"/>
                <a:cs typeface="Arial" panose="020B0604020202020204" pitchFamily="34" charset="0"/>
              </a:rPr>
              <a:t>100,000+</a:t>
            </a:r>
          </a:p>
          <a:p>
            <a:pPr lvl="0"/>
            <a:r>
              <a:rPr lang="en-US" sz="2400" b="1" dirty="0">
                <a:solidFill>
                  <a:srgbClr val="ED8B00"/>
                </a:solidFill>
                <a:latin typeface="Arial" panose="020B0604020202020204" pitchFamily="34" charset="0"/>
                <a:cs typeface="Arial" panose="020B0604020202020204" pitchFamily="34" charset="0"/>
              </a:rPr>
              <a:t>Conservation Farmers </a:t>
            </a:r>
          </a:p>
          <a:p>
            <a:pPr lvl="0"/>
            <a:r>
              <a:rPr lang="en-US" sz="2400" b="1" dirty="0">
                <a:solidFill>
                  <a:srgbClr val="ED8B00"/>
                </a:solidFill>
                <a:latin typeface="Arial" panose="020B0604020202020204" pitchFamily="34" charset="0"/>
                <a:cs typeface="Arial" panose="020B0604020202020204" pitchFamily="34" charset="0"/>
              </a:rPr>
              <a:t>in Zambia</a:t>
            </a:r>
          </a:p>
          <a:p>
            <a:endParaRPr lang="en-US" dirty="0"/>
          </a:p>
        </p:txBody>
      </p:sp>
    </p:spTree>
    <p:extLst>
      <p:ext uri="{BB962C8B-B14F-4D97-AF65-F5344CB8AC3E}">
        <p14:creationId xmlns:p14="http://schemas.microsoft.com/office/powerpoint/2010/main" val="23100555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5" presetClass="entr" presetSubtype="0" fill="hold" nodeType="afterEffect">
                                  <p:stCondLst>
                                    <p:cond delay="75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par>
                                <p:cTn id="16" presetID="55" presetClass="entr" presetSubtype="0" fill="hold" grpId="0" nodeType="withEffect">
                                  <p:stCondLst>
                                    <p:cond delay="75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0.70"/>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9592" y="298904"/>
            <a:ext cx="6663847" cy="861774"/>
          </a:xfrm>
          <a:prstGeom prst="rect">
            <a:avLst/>
          </a:prstGeom>
          <a:noFill/>
        </p:spPr>
        <p:txBody>
          <a:bodyPr wrap="square" rtlCol="0">
            <a:spAutoFit/>
          </a:bodyPr>
          <a:lstStyle/>
          <a:p>
            <a:pPr lvl="0" algn="r"/>
            <a:r>
              <a:rPr lang="en-US" sz="3200" b="1" dirty="0">
                <a:solidFill>
                  <a:srgbClr val="ED8B00"/>
                </a:solidFill>
                <a:latin typeface="Arial" panose="020B0604020202020204" pitchFamily="34" charset="0"/>
                <a:cs typeface="Arial" panose="020B0604020202020204" pitchFamily="34" charset="0"/>
              </a:rPr>
              <a:t>MARKET OPPORTUNITIES</a:t>
            </a:r>
            <a:endParaRPr lang="en-US" sz="3200" dirty="0">
              <a:solidFill>
                <a:prstClr val="black"/>
              </a:solidFill>
              <a:latin typeface="Arial" panose="020B0604020202020204" pitchFamily="34" charset="0"/>
              <a:cs typeface="Arial" panose="020B0604020202020204" pitchFamily="34" charset="0"/>
            </a:endParaRPr>
          </a:p>
          <a:p>
            <a:pPr algn="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4607" y="1611538"/>
            <a:ext cx="2959012" cy="443171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96108" y="1611538"/>
            <a:ext cx="3407079" cy="1914868"/>
          </a:xfrm>
          <a:prstGeom prst="round2DiagRect">
            <a:avLst>
              <a:gd name="adj1" fmla="val 16667"/>
              <a:gd name="adj2" fmla="val 0"/>
            </a:avLst>
          </a:prstGeom>
          <a:ln w="3175" cap="sq">
            <a:solidFill>
              <a:srgbClr val="FFFFFF"/>
            </a:solidFill>
            <a:miter lim="800000"/>
          </a:ln>
          <a:effectLst>
            <a:outerShdw algn="tl" rotWithShape="0">
              <a:srgbClr val="000000">
                <a:alpha val="43000"/>
              </a:srgbClr>
            </a:outerShdw>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96109" y="4346531"/>
            <a:ext cx="3407078" cy="1966587"/>
          </a:xfrm>
          <a:prstGeom prst="round2DiagRect">
            <a:avLst>
              <a:gd name="adj1" fmla="val 16667"/>
              <a:gd name="adj2" fmla="val 0"/>
            </a:avLst>
          </a:prstGeom>
          <a:ln w="3175" cap="sq">
            <a:solidFill>
              <a:srgbClr val="FFFFFF"/>
            </a:solidFill>
            <a:miter lim="800000"/>
          </a:ln>
          <a:effectLst>
            <a:outerShdw algn="tl" rotWithShape="0">
              <a:srgbClr val="000000">
                <a:alpha val="43000"/>
              </a:srgbClr>
            </a:outerShdw>
          </a:effectLst>
        </p:spPr>
      </p:pic>
      <p:sp>
        <p:nvSpPr>
          <p:cNvPr id="6" name="TextBox 5"/>
          <p:cNvSpPr txBox="1"/>
          <p:nvPr/>
        </p:nvSpPr>
        <p:spPr>
          <a:xfrm>
            <a:off x="932414" y="1149873"/>
            <a:ext cx="2818356" cy="738664"/>
          </a:xfrm>
          <a:prstGeom prst="rect">
            <a:avLst/>
          </a:prstGeom>
          <a:noFill/>
        </p:spPr>
        <p:txBody>
          <a:bodyPr wrap="square" rtlCol="0">
            <a:spAutoFit/>
          </a:bodyPr>
          <a:lstStyle/>
          <a:p>
            <a:pPr lvl="0"/>
            <a:r>
              <a:rPr lang="en-US" sz="2400" b="1" dirty="0">
                <a:solidFill>
                  <a:srgbClr val="009900"/>
                </a:solidFill>
                <a:latin typeface="Arial" panose="020B0604020202020204" pitchFamily="34" charset="0"/>
                <a:cs typeface="Arial" panose="020B0604020202020204" pitchFamily="34" charset="0"/>
              </a:rPr>
              <a:t>MAIZE</a:t>
            </a:r>
          </a:p>
          <a:p>
            <a:endParaRPr lang="en-US" dirty="0"/>
          </a:p>
        </p:txBody>
      </p:sp>
      <p:sp>
        <p:nvSpPr>
          <p:cNvPr id="7" name="TextBox 6"/>
          <p:cNvSpPr txBox="1"/>
          <p:nvPr/>
        </p:nvSpPr>
        <p:spPr>
          <a:xfrm>
            <a:off x="4839948" y="1149873"/>
            <a:ext cx="3433491" cy="461665"/>
          </a:xfrm>
          <a:prstGeom prst="rect">
            <a:avLst/>
          </a:prstGeom>
          <a:noFill/>
        </p:spPr>
        <p:txBody>
          <a:bodyPr wrap="square" rtlCol="0">
            <a:spAutoFit/>
          </a:bodyPr>
          <a:lstStyle/>
          <a:p>
            <a:pPr algn="r"/>
            <a:r>
              <a:rPr lang="en-US" sz="2400" b="1" dirty="0">
                <a:solidFill>
                  <a:srgbClr val="009900"/>
                </a:solidFill>
                <a:latin typeface="Arial" panose="020B0604020202020204" pitchFamily="34" charset="0"/>
                <a:cs typeface="Arial" panose="020B0604020202020204" pitchFamily="34" charset="0"/>
              </a:rPr>
              <a:t>AQUACULTURE</a:t>
            </a:r>
            <a:endParaRPr lang="en-US" b="1" dirty="0">
              <a:solidFill>
                <a:srgbClr val="009900"/>
              </a:solidFill>
              <a:latin typeface="Arial" panose="020B0604020202020204" pitchFamily="34" charset="0"/>
              <a:cs typeface="Arial" panose="020B0604020202020204" pitchFamily="34" charset="0"/>
            </a:endParaRPr>
          </a:p>
        </p:txBody>
      </p:sp>
      <p:sp>
        <p:nvSpPr>
          <p:cNvPr id="8" name="TextBox 7"/>
          <p:cNvSpPr txBox="1"/>
          <p:nvPr/>
        </p:nvSpPr>
        <p:spPr>
          <a:xfrm>
            <a:off x="5267193" y="3844920"/>
            <a:ext cx="3006246" cy="461665"/>
          </a:xfrm>
          <a:prstGeom prst="rect">
            <a:avLst/>
          </a:prstGeom>
          <a:noFill/>
        </p:spPr>
        <p:txBody>
          <a:bodyPr wrap="square" rtlCol="0">
            <a:spAutoFit/>
          </a:bodyPr>
          <a:lstStyle/>
          <a:p>
            <a:pPr algn="r"/>
            <a:r>
              <a:rPr lang="en-US" sz="2400" b="1" dirty="0">
                <a:solidFill>
                  <a:srgbClr val="009900"/>
                </a:solidFill>
                <a:latin typeface="Arial" panose="020B0604020202020204" pitchFamily="34" charset="0"/>
                <a:cs typeface="Arial" panose="020B0604020202020204" pitchFamily="34" charset="0"/>
              </a:rPr>
              <a:t>LIVESTOCK</a:t>
            </a:r>
            <a:endParaRPr lang="en-US" b="1" dirty="0">
              <a:solidFill>
                <a:srgbClr val="0099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64683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par>
                                <p:cTn id="16" presetID="55" presetClass="entr" presetSubtype="0" fill="hold" nodeType="withEffect">
                                  <p:stCondLst>
                                    <p:cond delay="100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strVal val="#ppt_w*0.70"/>
                                          </p:val>
                                        </p:tav>
                                        <p:tav tm="100000">
                                          <p:val>
                                            <p:strVal val="#ppt_w"/>
                                          </p:val>
                                        </p:tav>
                                      </p:tavLst>
                                    </p:anim>
                                    <p:anim calcmode="lin" valueType="num">
                                      <p:cBhvr>
                                        <p:cTn id="19" dur="1000" fill="hold"/>
                                        <p:tgtEl>
                                          <p:spTgt spid="3"/>
                                        </p:tgtEl>
                                        <p:attrNameLst>
                                          <p:attrName>ppt_h</p:attrName>
                                        </p:attrNameLst>
                                      </p:cBhvr>
                                      <p:tavLst>
                                        <p:tav tm="0">
                                          <p:val>
                                            <p:strVal val="#ppt_h"/>
                                          </p:val>
                                        </p:tav>
                                        <p:tav tm="100000">
                                          <p:val>
                                            <p:strVal val="#ppt_h"/>
                                          </p:val>
                                        </p:tav>
                                      </p:tavLst>
                                    </p:anim>
                                    <p:animEffect transition="in" filter="fade">
                                      <p:cBhvr>
                                        <p:cTn id="20" dur="1000"/>
                                        <p:tgtEl>
                                          <p:spTgt spid="3"/>
                                        </p:tgtEl>
                                      </p:cBhvr>
                                    </p:animEffect>
                                  </p:childTnLst>
                                </p:cTn>
                              </p:par>
                            </p:childTnLst>
                          </p:cTn>
                        </p:par>
                        <p:par>
                          <p:cTn id="21" fill="hold">
                            <p:stCondLst>
                              <p:cond delay="3000"/>
                            </p:stCondLst>
                            <p:childTnLst>
                              <p:par>
                                <p:cTn id="22" presetID="55" presetClass="entr" presetSubtype="0" fill="hold" grpId="0" nodeType="afterEffect">
                                  <p:stCondLst>
                                    <p:cond delay="100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par>
                                <p:cTn id="27" presetID="55" presetClass="entr" presetSubtype="0" fill="hold" nodeType="withEffect">
                                  <p:stCondLst>
                                    <p:cond delay="100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strVal val="#ppt_w*0.70"/>
                                          </p:val>
                                        </p:tav>
                                        <p:tav tm="100000">
                                          <p:val>
                                            <p:strVal val="#ppt_w"/>
                                          </p:val>
                                        </p:tav>
                                      </p:tavLst>
                                    </p:anim>
                                    <p:anim calcmode="lin" valueType="num">
                                      <p:cBhvr>
                                        <p:cTn id="30" dur="1000" fill="hold"/>
                                        <p:tgtEl>
                                          <p:spTgt spid="4"/>
                                        </p:tgtEl>
                                        <p:attrNameLst>
                                          <p:attrName>ppt_h</p:attrName>
                                        </p:attrNameLst>
                                      </p:cBhvr>
                                      <p:tavLst>
                                        <p:tav tm="0">
                                          <p:val>
                                            <p:strVal val="#ppt_h"/>
                                          </p:val>
                                        </p:tav>
                                        <p:tav tm="100000">
                                          <p:val>
                                            <p:strVal val="#ppt_h"/>
                                          </p:val>
                                        </p:tav>
                                      </p:tavLst>
                                    </p:anim>
                                    <p:animEffect transition="in" filter="fade">
                                      <p:cBhvr>
                                        <p:cTn id="31" dur="1000"/>
                                        <p:tgtEl>
                                          <p:spTgt spid="4"/>
                                        </p:tgtEl>
                                      </p:cBhvr>
                                    </p:animEffect>
                                  </p:childTnLst>
                                </p:cTn>
                              </p:par>
                            </p:childTnLst>
                          </p:cTn>
                        </p:par>
                        <p:par>
                          <p:cTn id="32" fill="hold">
                            <p:stCondLst>
                              <p:cond delay="5000"/>
                            </p:stCondLst>
                            <p:childTnLst>
                              <p:par>
                                <p:cTn id="33" presetID="55" presetClass="entr" presetSubtype="0" fill="hold" grpId="0" nodeType="afterEffect">
                                  <p:stCondLst>
                                    <p:cond delay="100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strVal val="#ppt_w*0.70"/>
                                          </p:val>
                                        </p:tav>
                                        <p:tav tm="100000">
                                          <p:val>
                                            <p:strVal val="#ppt_w"/>
                                          </p:val>
                                        </p:tav>
                                      </p:tavLst>
                                    </p:anim>
                                    <p:anim calcmode="lin" valueType="num">
                                      <p:cBhvr>
                                        <p:cTn id="36" dur="1000" fill="hold"/>
                                        <p:tgtEl>
                                          <p:spTgt spid="8"/>
                                        </p:tgtEl>
                                        <p:attrNameLst>
                                          <p:attrName>ppt_h</p:attrName>
                                        </p:attrNameLst>
                                      </p:cBhvr>
                                      <p:tavLst>
                                        <p:tav tm="0">
                                          <p:val>
                                            <p:strVal val="#ppt_h"/>
                                          </p:val>
                                        </p:tav>
                                        <p:tav tm="100000">
                                          <p:val>
                                            <p:strVal val="#ppt_h"/>
                                          </p:val>
                                        </p:tav>
                                      </p:tavLst>
                                    </p:anim>
                                    <p:animEffect transition="in" filter="fade">
                                      <p:cBhvr>
                                        <p:cTn id="37" dur="1000"/>
                                        <p:tgtEl>
                                          <p:spTgt spid="8"/>
                                        </p:tgtEl>
                                      </p:cBhvr>
                                    </p:animEffect>
                                  </p:childTnLst>
                                </p:cTn>
                              </p:par>
                              <p:par>
                                <p:cTn id="38" presetID="55" presetClass="entr" presetSubtype="0" fill="hold" nodeType="withEffect">
                                  <p:stCondLst>
                                    <p:cond delay="100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strVal val="#ppt_w*0.70"/>
                                          </p:val>
                                        </p:tav>
                                        <p:tav tm="100000">
                                          <p:val>
                                            <p:strVal val="#ppt_w"/>
                                          </p:val>
                                        </p:tav>
                                      </p:tavLst>
                                    </p:anim>
                                    <p:anim calcmode="lin" valueType="num">
                                      <p:cBhvr>
                                        <p:cTn id="41" dur="1000" fill="hold"/>
                                        <p:tgtEl>
                                          <p:spTgt spid="5"/>
                                        </p:tgtEl>
                                        <p:attrNameLst>
                                          <p:attrName>ppt_h</p:attrName>
                                        </p:attrNameLst>
                                      </p:cBhvr>
                                      <p:tavLst>
                                        <p:tav tm="0">
                                          <p:val>
                                            <p:strVal val="#ppt_h"/>
                                          </p:val>
                                        </p:tav>
                                        <p:tav tm="100000">
                                          <p:val>
                                            <p:strVal val="#ppt_h"/>
                                          </p:val>
                                        </p:tav>
                                      </p:tavLst>
                                    </p:anim>
                                    <p:animEffect transition="in" filter="fade">
                                      <p:cBhvr>
                                        <p:cTn id="4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4454" y="236849"/>
            <a:ext cx="6288067" cy="861774"/>
          </a:xfrm>
          <a:prstGeom prst="rect">
            <a:avLst/>
          </a:prstGeom>
          <a:noFill/>
        </p:spPr>
        <p:txBody>
          <a:bodyPr wrap="square" rtlCol="0">
            <a:spAutoFit/>
          </a:bodyPr>
          <a:lstStyle/>
          <a:p>
            <a:pPr lvl="0" algn="r"/>
            <a:r>
              <a:rPr lang="en-US" sz="3200" b="1" dirty="0">
                <a:solidFill>
                  <a:srgbClr val="ED8B00"/>
                </a:solidFill>
                <a:latin typeface="Arial" panose="020B0604020202020204" pitchFamily="34" charset="0"/>
                <a:cs typeface="Arial" panose="020B0604020202020204" pitchFamily="34" charset="0"/>
              </a:rPr>
              <a:t>INVESTING IN PRODUCTIVITY</a:t>
            </a:r>
            <a:endParaRPr lang="en-US" sz="3200" dirty="0">
              <a:solidFill>
                <a:prstClr val="black"/>
              </a:solidFill>
              <a:latin typeface="Arial" panose="020B0604020202020204" pitchFamily="34" charset="0"/>
              <a:cs typeface="Arial" panose="020B0604020202020204" pitchFamily="34" charset="0"/>
            </a:endParaRPr>
          </a:p>
          <a:p>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02506" y="1600988"/>
            <a:ext cx="3107391" cy="2006924"/>
          </a:xfrm>
          <a:prstGeom prst="round2DiagRect">
            <a:avLst>
              <a:gd name="adj1" fmla="val 16667"/>
              <a:gd name="adj2" fmla="val 0"/>
            </a:avLst>
          </a:prstGeom>
          <a:ln w="3175" cap="sq">
            <a:solidFill>
              <a:srgbClr val="FFFFFF"/>
            </a:solidFill>
            <a:miter lim="800000"/>
          </a:ln>
          <a:effectLst>
            <a:outerShdw algn="tl" rotWithShape="0">
              <a:srgbClr val="000000">
                <a:alpha val="43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28937" y="1589823"/>
            <a:ext cx="3090564" cy="2060759"/>
          </a:xfrm>
          <a:prstGeom prst="round2DiagRect">
            <a:avLst>
              <a:gd name="adj1" fmla="val 16667"/>
              <a:gd name="adj2" fmla="val 0"/>
            </a:avLst>
          </a:prstGeom>
          <a:ln w="3175" cap="sq">
            <a:solidFill>
              <a:srgbClr val="FFFFFF"/>
            </a:solidFill>
            <a:miter lim="800000"/>
          </a:ln>
          <a:effectLst>
            <a:outerShdw algn="tl" rotWithShape="0">
              <a:srgbClr val="000000">
                <a:alpha val="43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28936" y="4275464"/>
            <a:ext cx="3090565" cy="2061383"/>
          </a:xfrm>
          <a:prstGeom prst="round2DiagRect">
            <a:avLst>
              <a:gd name="adj1" fmla="val 16667"/>
              <a:gd name="adj2" fmla="val 0"/>
            </a:avLst>
          </a:prstGeom>
          <a:ln w="3175" cap="sq">
            <a:solidFill>
              <a:srgbClr val="FFFFFF"/>
            </a:solidFill>
            <a:miter lim="800000"/>
          </a:ln>
          <a:effectLst>
            <a:outerShdw algn="tl" rotWithShape="0">
              <a:srgbClr val="000000">
                <a:alpha val="43000"/>
              </a:srgbClr>
            </a:outerShdw>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9333" y="4280387"/>
            <a:ext cx="3090564" cy="2060759"/>
          </a:xfrm>
          <a:prstGeom prst="round2DiagRect">
            <a:avLst>
              <a:gd name="adj1" fmla="val 16667"/>
              <a:gd name="adj2" fmla="val 0"/>
            </a:avLst>
          </a:prstGeom>
          <a:ln w="3175" cap="sq">
            <a:solidFill>
              <a:srgbClr val="FFFFFF"/>
            </a:solidFill>
            <a:miter lim="800000"/>
          </a:ln>
          <a:effectLst>
            <a:outerShdw algn="tl" rotWithShape="0">
              <a:srgbClr val="000000">
                <a:alpha val="43000"/>
              </a:srgbClr>
            </a:outerShdw>
          </a:effectLst>
        </p:spPr>
      </p:pic>
      <p:sp>
        <p:nvSpPr>
          <p:cNvPr id="12" name="TextBox 11"/>
          <p:cNvSpPr txBox="1"/>
          <p:nvPr/>
        </p:nvSpPr>
        <p:spPr>
          <a:xfrm>
            <a:off x="4661166" y="1134013"/>
            <a:ext cx="3433491" cy="461665"/>
          </a:xfrm>
          <a:prstGeom prst="rect">
            <a:avLst/>
          </a:prstGeom>
          <a:noFill/>
        </p:spPr>
        <p:txBody>
          <a:bodyPr wrap="square" rtlCol="0">
            <a:spAutoFit/>
          </a:bodyPr>
          <a:lstStyle/>
          <a:p>
            <a:pPr algn="r"/>
            <a:r>
              <a:rPr lang="en-US" sz="2400" b="1" dirty="0">
                <a:solidFill>
                  <a:srgbClr val="009900"/>
                </a:solidFill>
                <a:latin typeface="Arial" panose="020B0604020202020204" pitchFamily="34" charset="0"/>
                <a:cs typeface="Arial" panose="020B0604020202020204" pitchFamily="34" charset="0"/>
              </a:rPr>
              <a:t>IRRIGATION</a:t>
            </a:r>
            <a:endParaRPr lang="en-US" b="1" dirty="0">
              <a:solidFill>
                <a:srgbClr val="009900"/>
              </a:solidFill>
              <a:latin typeface="Arial" panose="020B0604020202020204" pitchFamily="34" charset="0"/>
              <a:cs typeface="Arial" panose="020B0604020202020204" pitchFamily="34" charset="0"/>
            </a:endParaRPr>
          </a:p>
        </p:txBody>
      </p:sp>
      <p:sp>
        <p:nvSpPr>
          <p:cNvPr id="13" name="TextBox 12"/>
          <p:cNvSpPr txBox="1"/>
          <p:nvPr/>
        </p:nvSpPr>
        <p:spPr>
          <a:xfrm>
            <a:off x="751562" y="3806197"/>
            <a:ext cx="3433491" cy="461665"/>
          </a:xfrm>
          <a:prstGeom prst="rect">
            <a:avLst/>
          </a:prstGeom>
          <a:noFill/>
        </p:spPr>
        <p:txBody>
          <a:bodyPr wrap="square" rtlCol="0">
            <a:spAutoFit/>
          </a:bodyPr>
          <a:lstStyle/>
          <a:p>
            <a:pPr algn="r"/>
            <a:r>
              <a:rPr lang="en-US" sz="2400" b="1" dirty="0">
                <a:solidFill>
                  <a:srgbClr val="009900"/>
                </a:solidFill>
                <a:latin typeface="Arial" panose="020B0604020202020204" pitchFamily="34" charset="0"/>
                <a:cs typeface="Arial" panose="020B0604020202020204" pitchFamily="34" charset="0"/>
              </a:rPr>
              <a:t>IMPROVED SEEDS</a:t>
            </a:r>
            <a:endParaRPr lang="en-US" b="1" dirty="0">
              <a:solidFill>
                <a:srgbClr val="009900"/>
              </a:solidFill>
              <a:latin typeface="Arial" panose="020B0604020202020204" pitchFamily="34" charset="0"/>
              <a:cs typeface="Arial" panose="020B0604020202020204" pitchFamily="34" charset="0"/>
            </a:endParaRPr>
          </a:p>
        </p:txBody>
      </p:sp>
      <p:sp>
        <p:nvSpPr>
          <p:cNvPr id="14" name="TextBox 13"/>
          <p:cNvSpPr txBox="1"/>
          <p:nvPr/>
        </p:nvSpPr>
        <p:spPr>
          <a:xfrm>
            <a:off x="4661165" y="3813799"/>
            <a:ext cx="3433491" cy="461665"/>
          </a:xfrm>
          <a:prstGeom prst="rect">
            <a:avLst/>
          </a:prstGeom>
          <a:noFill/>
        </p:spPr>
        <p:txBody>
          <a:bodyPr wrap="square" rtlCol="0">
            <a:spAutoFit/>
          </a:bodyPr>
          <a:lstStyle/>
          <a:p>
            <a:pPr algn="r"/>
            <a:r>
              <a:rPr lang="en-US" sz="2400" b="1" dirty="0">
                <a:solidFill>
                  <a:srgbClr val="009900"/>
                </a:solidFill>
                <a:latin typeface="Arial" panose="020B0604020202020204" pitchFamily="34" charset="0"/>
                <a:cs typeface="Arial" panose="020B0604020202020204" pitchFamily="34" charset="0"/>
              </a:rPr>
              <a:t>HEALTHY SOILS</a:t>
            </a:r>
            <a:endParaRPr lang="en-US" b="1" dirty="0">
              <a:solidFill>
                <a:srgbClr val="009900"/>
              </a:solidFill>
              <a:latin typeface="Arial" panose="020B0604020202020204" pitchFamily="34" charset="0"/>
              <a:cs typeface="Arial" panose="020B0604020202020204" pitchFamily="34" charset="0"/>
            </a:endParaRPr>
          </a:p>
        </p:txBody>
      </p:sp>
      <p:sp>
        <p:nvSpPr>
          <p:cNvPr id="15" name="TextBox 14"/>
          <p:cNvSpPr txBox="1"/>
          <p:nvPr/>
        </p:nvSpPr>
        <p:spPr>
          <a:xfrm>
            <a:off x="764087" y="1128158"/>
            <a:ext cx="3433491" cy="461665"/>
          </a:xfrm>
          <a:prstGeom prst="rect">
            <a:avLst/>
          </a:prstGeom>
          <a:noFill/>
        </p:spPr>
        <p:txBody>
          <a:bodyPr wrap="square" rtlCol="0">
            <a:spAutoFit/>
          </a:bodyPr>
          <a:lstStyle/>
          <a:p>
            <a:pPr algn="r"/>
            <a:r>
              <a:rPr lang="en-US" sz="2400" b="1" dirty="0">
                <a:solidFill>
                  <a:srgbClr val="009900"/>
                </a:solidFill>
                <a:latin typeface="Arial" panose="020B0604020202020204" pitchFamily="34" charset="0"/>
                <a:cs typeface="Arial" panose="020B0604020202020204" pitchFamily="34" charset="0"/>
              </a:rPr>
              <a:t>MECHANIZATION</a:t>
            </a:r>
            <a:endParaRPr lang="en-US" b="1" dirty="0">
              <a:solidFill>
                <a:srgbClr val="0099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519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grpId="0" nodeType="afterEffect">
                                  <p:stCondLst>
                                    <p:cond delay="100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strVal val="#ppt_w*0.70"/>
                                          </p:val>
                                        </p:tav>
                                        <p:tav tm="100000">
                                          <p:val>
                                            <p:strVal val="#ppt_w"/>
                                          </p:val>
                                        </p:tav>
                                      </p:tavLst>
                                    </p:anim>
                                    <p:anim calcmode="lin" valueType="num">
                                      <p:cBhvr>
                                        <p:cTn id="14" dur="1000" fill="hold"/>
                                        <p:tgtEl>
                                          <p:spTgt spid="15"/>
                                        </p:tgtEl>
                                        <p:attrNameLst>
                                          <p:attrName>ppt_h</p:attrName>
                                        </p:attrNameLst>
                                      </p:cBhvr>
                                      <p:tavLst>
                                        <p:tav tm="0">
                                          <p:val>
                                            <p:strVal val="#ppt_h"/>
                                          </p:val>
                                        </p:tav>
                                        <p:tav tm="100000">
                                          <p:val>
                                            <p:strVal val="#ppt_h"/>
                                          </p:val>
                                        </p:tav>
                                      </p:tavLst>
                                    </p:anim>
                                    <p:animEffect transition="in" filter="fade">
                                      <p:cBhvr>
                                        <p:cTn id="15" dur="1000"/>
                                        <p:tgtEl>
                                          <p:spTgt spid="15"/>
                                        </p:tgtEl>
                                      </p:cBhvr>
                                    </p:animEffect>
                                  </p:childTnLst>
                                </p:cTn>
                              </p:par>
                              <p:par>
                                <p:cTn id="16" presetID="55" presetClass="entr" presetSubtype="0" fill="hold" nodeType="withEffect">
                                  <p:stCondLst>
                                    <p:cond delay="100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strVal val="#ppt_w*0.70"/>
                                          </p:val>
                                        </p:tav>
                                        <p:tav tm="100000">
                                          <p:val>
                                            <p:strVal val="#ppt_w"/>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animEffect transition="in" filter="fade">
                                      <p:cBhvr>
                                        <p:cTn id="20" dur="1000"/>
                                        <p:tgtEl>
                                          <p:spTgt spid="8"/>
                                        </p:tgtEl>
                                      </p:cBhvr>
                                    </p:animEffect>
                                  </p:childTnLst>
                                </p:cTn>
                              </p:par>
                            </p:childTnLst>
                          </p:cTn>
                        </p:par>
                        <p:par>
                          <p:cTn id="21" fill="hold">
                            <p:stCondLst>
                              <p:cond delay="3000"/>
                            </p:stCondLst>
                            <p:childTnLst>
                              <p:par>
                                <p:cTn id="22" presetID="55" presetClass="entr" presetSubtype="0" fill="hold" grpId="0" nodeType="afterEffect">
                                  <p:stCondLst>
                                    <p:cond delay="100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strVal val="#ppt_w*0.70"/>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Effect transition="in" filter="fade">
                                      <p:cBhvr>
                                        <p:cTn id="26" dur="1000"/>
                                        <p:tgtEl>
                                          <p:spTgt spid="13"/>
                                        </p:tgtEl>
                                      </p:cBhvr>
                                    </p:animEffect>
                                  </p:childTnLst>
                                </p:cTn>
                              </p:par>
                              <p:par>
                                <p:cTn id="27" presetID="55" presetClass="entr" presetSubtype="0" fill="hold" nodeType="withEffect">
                                  <p:stCondLst>
                                    <p:cond delay="100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strVal val="#ppt_w*0.70"/>
                                          </p:val>
                                        </p:tav>
                                        <p:tav tm="100000">
                                          <p:val>
                                            <p:strVal val="#ppt_w"/>
                                          </p:val>
                                        </p:tav>
                                      </p:tavLst>
                                    </p:anim>
                                    <p:anim calcmode="lin" valueType="num">
                                      <p:cBhvr>
                                        <p:cTn id="30" dur="1000" fill="hold"/>
                                        <p:tgtEl>
                                          <p:spTgt spid="11"/>
                                        </p:tgtEl>
                                        <p:attrNameLst>
                                          <p:attrName>ppt_h</p:attrName>
                                        </p:attrNameLst>
                                      </p:cBhvr>
                                      <p:tavLst>
                                        <p:tav tm="0">
                                          <p:val>
                                            <p:strVal val="#ppt_h"/>
                                          </p:val>
                                        </p:tav>
                                        <p:tav tm="100000">
                                          <p:val>
                                            <p:strVal val="#ppt_h"/>
                                          </p:val>
                                        </p:tav>
                                      </p:tavLst>
                                    </p:anim>
                                    <p:animEffect transition="in" filter="fade">
                                      <p:cBhvr>
                                        <p:cTn id="31" dur="1000"/>
                                        <p:tgtEl>
                                          <p:spTgt spid="11"/>
                                        </p:tgtEl>
                                      </p:cBhvr>
                                    </p:animEffect>
                                  </p:childTnLst>
                                </p:cTn>
                              </p:par>
                            </p:childTnLst>
                          </p:cTn>
                        </p:par>
                        <p:par>
                          <p:cTn id="32" fill="hold">
                            <p:stCondLst>
                              <p:cond delay="5000"/>
                            </p:stCondLst>
                            <p:childTnLst>
                              <p:par>
                                <p:cTn id="33" presetID="55" presetClass="entr" presetSubtype="0" fill="hold" grpId="0" nodeType="afterEffect">
                                  <p:stCondLst>
                                    <p:cond delay="100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strVal val="#ppt_w*0.70"/>
                                          </p:val>
                                        </p:tav>
                                        <p:tav tm="100000">
                                          <p:val>
                                            <p:strVal val="#ppt_w"/>
                                          </p:val>
                                        </p:tav>
                                      </p:tavLst>
                                    </p:anim>
                                    <p:anim calcmode="lin" valueType="num">
                                      <p:cBhvr>
                                        <p:cTn id="36" dur="1000" fill="hold"/>
                                        <p:tgtEl>
                                          <p:spTgt spid="12"/>
                                        </p:tgtEl>
                                        <p:attrNameLst>
                                          <p:attrName>ppt_h</p:attrName>
                                        </p:attrNameLst>
                                      </p:cBhvr>
                                      <p:tavLst>
                                        <p:tav tm="0">
                                          <p:val>
                                            <p:strVal val="#ppt_h"/>
                                          </p:val>
                                        </p:tav>
                                        <p:tav tm="100000">
                                          <p:val>
                                            <p:strVal val="#ppt_h"/>
                                          </p:val>
                                        </p:tav>
                                      </p:tavLst>
                                    </p:anim>
                                    <p:animEffect transition="in" filter="fade">
                                      <p:cBhvr>
                                        <p:cTn id="37" dur="1000"/>
                                        <p:tgtEl>
                                          <p:spTgt spid="12"/>
                                        </p:tgtEl>
                                      </p:cBhvr>
                                    </p:animEffect>
                                  </p:childTnLst>
                                </p:cTn>
                              </p:par>
                              <p:par>
                                <p:cTn id="38" presetID="55" presetClass="entr" presetSubtype="0" fill="hold" nodeType="withEffect">
                                  <p:stCondLst>
                                    <p:cond delay="100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strVal val="#ppt_w*0.70"/>
                                          </p:val>
                                        </p:tav>
                                        <p:tav tm="100000">
                                          <p:val>
                                            <p:strVal val="#ppt_w"/>
                                          </p:val>
                                        </p:tav>
                                      </p:tavLst>
                                    </p:anim>
                                    <p:anim calcmode="lin" valueType="num">
                                      <p:cBhvr>
                                        <p:cTn id="41" dur="1000" fill="hold"/>
                                        <p:tgtEl>
                                          <p:spTgt spid="9"/>
                                        </p:tgtEl>
                                        <p:attrNameLst>
                                          <p:attrName>ppt_h</p:attrName>
                                        </p:attrNameLst>
                                      </p:cBhvr>
                                      <p:tavLst>
                                        <p:tav tm="0">
                                          <p:val>
                                            <p:strVal val="#ppt_h"/>
                                          </p:val>
                                        </p:tav>
                                        <p:tav tm="100000">
                                          <p:val>
                                            <p:strVal val="#ppt_h"/>
                                          </p:val>
                                        </p:tav>
                                      </p:tavLst>
                                    </p:anim>
                                    <p:animEffect transition="in" filter="fade">
                                      <p:cBhvr>
                                        <p:cTn id="42" dur="1000"/>
                                        <p:tgtEl>
                                          <p:spTgt spid="9"/>
                                        </p:tgtEl>
                                      </p:cBhvr>
                                    </p:animEffect>
                                  </p:childTnLst>
                                </p:cTn>
                              </p:par>
                            </p:childTnLst>
                          </p:cTn>
                        </p:par>
                        <p:par>
                          <p:cTn id="43" fill="hold">
                            <p:stCondLst>
                              <p:cond delay="7000"/>
                            </p:stCondLst>
                            <p:childTnLst>
                              <p:par>
                                <p:cTn id="44" presetID="55" presetClass="entr" presetSubtype="0" fill="hold" grpId="0" nodeType="afterEffect">
                                  <p:stCondLst>
                                    <p:cond delay="1000"/>
                                  </p:stCondLst>
                                  <p:childTnLst>
                                    <p:set>
                                      <p:cBhvr>
                                        <p:cTn id="45" dur="1" fill="hold">
                                          <p:stCondLst>
                                            <p:cond delay="0"/>
                                          </p:stCondLst>
                                        </p:cTn>
                                        <p:tgtEl>
                                          <p:spTgt spid="14"/>
                                        </p:tgtEl>
                                        <p:attrNameLst>
                                          <p:attrName>style.visibility</p:attrName>
                                        </p:attrNameLst>
                                      </p:cBhvr>
                                      <p:to>
                                        <p:strVal val="visible"/>
                                      </p:to>
                                    </p:set>
                                    <p:anim calcmode="lin" valueType="num">
                                      <p:cBhvr>
                                        <p:cTn id="46" dur="1000" fill="hold"/>
                                        <p:tgtEl>
                                          <p:spTgt spid="14"/>
                                        </p:tgtEl>
                                        <p:attrNameLst>
                                          <p:attrName>ppt_w</p:attrName>
                                        </p:attrNameLst>
                                      </p:cBhvr>
                                      <p:tavLst>
                                        <p:tav tm="0">
                                          <p:val>
                                            <p:strVal val="#ppt_w*0.70"/>
                                          </p:val>
                                        </p:tav>
                                        <p:tav tm="100000">
                                          <p:val>
                                            <p:strVal val="#ppt_w"/>
                                          </p:val>
                                        </p:tav>
                                      </p:tavLst>
                                    </p:anim>
                                    <p:anim calcmode="lin" valueType="num">
                                      <p:cBhvr>
                                        <p:cTn id="47" dur="1000" fill="hold"/>
                                        <p:tgtEl>
                                          <p:spTgt spid="14"/>
                                        </p:tgtEl>
                                        <p:attrNameLst>
                                          <p:attrName>ppt_h</p:attrName>
                                        </p:attrNameLst>
                                      </p:cBhvr>
                                      <p:tavLst>
                                        <p:tav tm="0">
                                          <p:val>
                                            <p:strVal val="#ppt_h"/>
                                          </p:val>
                                        </p:tav>
                                        <p:tav tm="100000">
                                          <p:val>
                                            <p:strVal val="#ppt_h"/>
                                          </p:val>
                                        </p:tav>
                                      </p:tavLst>
                                    </p:anim>
                                    <p:animEffect transition="in" filter="fade">
                                      <p:cBhvr>
                                        <p:cTn id="48" dur="1000"/>
                                        <p:tgtEl>
                                          <p:spTgt spid="14"/>
                                        </p:tgtEl>
                                      </p:cBhvr>
                                    </p:animEffect>
                                  </p:childTnLst>
                                </p:cTn>
                              </p:par>
                              <p:par>
                                <p:cTn id="49" presetID="55" presetClass="entr" presetSubtype="0" fill="hold" nodeType="withEffect">
                                  <p:stCondLst>
                                    <p:cond delay="1000"/>
                                  </p:stCondLst>
                                  <p:childTnLst>
                                    <p:set>
                                      <p:cBhvr>
                                        <p:cTn id="50" dur="1" fill="hold">
                                          <p:stCondLst>
                                            <p:cond delay="0"/>
                                          </p:stCondLst>
                                        </p:cTn>
                                        <p:tgtEl>
                                          <p:spTgt spid="10"/>
                                        </p:tgtEl>
                                        <p:attrNameLst>
                                          <p:attrName>style.visibility</p:attrName>
                                        </p:attrNameLst>
                                      </p:cBhvr>
                                      <p:to>
                                        <p:strVal val="visible"/>
                                      </p:to>
                                    </p:set>
                                    <p:anim calcmode="lin" valueType="num">
                                      <p:cBhvr>
                                        <p:cTn id="51" dur="1000" fill="hold"/>
                                        <p:tgtEl>
                                          <p:spTgt spid="10"/>
                                        </p:tgtEl>
                                        <p:attrNameLst>
                                          <p:attrName>ppt_w</p:attrName>
                                        </p:attrNameLst>
                                      </p:cBhvr>
                                      <p:tavLst>
                                        <p:tav tm="0">
                                          <p:val>
                                            <p:strVal val="#ppt_w*0.70"/>
                                          </p:val>
                                        </p:tav>
                                        <p:tav tm="100000">
                                          <p:val>
                                            <p:strVal val="#ppt_w"/>
                                          </p:val>
                                        </p:tav>
                                      </p:tavLst>
                                    </p:anim>
                                    <p:anim calcmode="lin" valueType="num">
                                      <p:cBhvr>
                                        <p:cTn id="52" dur="1000" fill="hold"/>
                                        <p:tgtEl>
                                          <p:spTgt spid="10"/>
                                        </p:tgtEl>
                                        <p:attrNameLst>
                                          <p:attrName>ppt_h</p:attrName>
                                        </p:attrNameLst>
                                      </p:cBhvr>
                                      <p:tavLst>
                                        <p:tav tm="0">
                                          <p:val>
                                            <p:strVal val="#ppt_h"/>
                                          </p:val>
                                        </p:tav>
                                        <p:tav tm="100000">
                                          <p:val>
                                            <p:strVal val="#ppt_h"/>
                                          </p:val>
                                        </p:tav>
                                      </p:tavLst>
                                    </p:anim>
                                    <p:animEffect transition="in" filter="fade">
                                      <p:cBhvr>
                                        <p:cTn id="5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2312" y="200416"/>
            <a:ext cx="6438381" cy="861774"/>
          </a:xfrm>
          <a:prstGeom prst="rect">
            <a:avLst/>
          </a:prstGeom>
          <a:noFill/>
        </p:spPr>
        <p:txBody>
          <a:bodyPr wrap="square" rtlCol="0">
            <a:spAutoFit/>
          </a:bodyPr>
          <a:lstStyle/>
          <a:p>
            <a:pPr lvl="0" algn="r"/>
            <a:r>
              <a:rPr lang="en-US" sz="3200" b="1" dirty="0">
                <a:solidFill>
                  <a:srgbClr val="ED8B00"/>
                </a:solidFill>
                <a:latin typeface="Arial" panose="020B0604020202020204" pitchFamily="34" charset="0"/>
                <a:cs typeface="Arial" panose="020B0604020202020204" pitchFamily="34" charset="0"/>
              </a:rPr>
              <a:t>INVESTING IN PUBLIC GOODS</a:t>
            </a:r>
            <a:endParaRPr lang="en-US" sz="3200" dirty="0">
              <a:solidFill>
                <a:prstClr val="black"/>
              </a:solidFill>
              <a:latin typeface="Arial" panose="020B0604020202020204" pitchFamily="34" charset="0"/>
              <a:cs typeface="Arial" panose="020B0604020202020204" pitchFamily="34" charset="0"/>
            </a:endParaRPr>
          </a:p>
          <a:p>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40021" y="4328220"/>
            <a:ext cx="3109229" cy="1959847"/>
          </a:xfrm>
          <a:prstGeom prst="round2DiagRect">
            <a:avLst>
              <a:gd name="adj1" fmla="val 16667"/>
              <a:gd name="adj2" fmla="val 0"/>
            </a:avLst>
          </a:prstGeom>
          <a:ln w="3175" cap="sq">
            <a:solidFill>
              <a:srgbClr val="FFFFFF"/>
            </a:solidFill>
            <a:miter lim="800000"/>
          </a:ln>
          <a:effectLst>
            <a:outerShdw algn="tl" rotWithShape="0">
              <a:srgbClr val="000000">
                <a:alpha val="43000"/>
              </a:srgbClr>
            </a:outerShdw>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11503" y="1436409"/>
            <a:ext cx="3129036" cy="1978973"/>
          </a:xfrm>
          <a:prstGeom prst="round2DiagRect">
            <a:avLst>
              <a:gd name="adj1" fmla="val 16667"/>
              <a:gd name="adj2" fmla="val 0"/>
            </a:avLst>
          </a:prstGeom>
          <a:ln w="3175" cap="sq">
            <a:solidFill>
              <a:srgbClr val="FFFFFF"/>
            </a:solidFill>
            <a:miter lim="800000"/>
          </a:ln>
          <a:effectLst>
            <a:outerShdw algn="tl" rotWithShape="0">
              <a:srgbClr val="000000">
                <a:alpha val="43000"/>
              </a:srgbClr>
            </a:outerShdw>
          </a:effec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38064" y="1436409"/>
            <a:ext cx="3109229" cy="1978973"/>
          </a:xfrm>
          <a:prstGeom prst="round2DiagRect">
            <a:avLst>
              <a:gd name="adj1" fmla="val 16667"/>
              <a:gd name="adj2" fmla="val 0"/>
            </a:avLst>
          </a:prstGeom>
          <a:ln w="3175" cap="sq">
            <a:solidFill>
              <a:srgbClr val="FFFFFF"/>
            </a:solidFill>
            <a:miter lim="800000"/>
          </a:ln>
          <a:effectLst>
            <a:outerShdw algn="tl" rotWithShape="0">
              <a:srgbClr val="000000">
                <a:alpha val="43000"/>
              </a:srgbClr>
            </a:outerShdw>
          </a:effectLst>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111503" y="4334005"/>
            <a:ext cx="3127079" cy="1954061"/>
          </a:xfrm>
          <a:prstGeom prst="round2DiagRect">
            <a:avLst>
              <a:gd name="adj1" fmla="val 16667"/>
              <a:gd name="adj2" fmla="val 0"/>
            </a:avLst>
          </a:prstGeom>
          <a:ln w="3175" cap="sq">
            <a:solidFill>
              <a:srgbClr val="FFFFFF"/>
            </a:solidFill>
            <a:miter lim="800000"/>
          </a:ln>
          <a:effectLst>
            <a:outerShdw algn="tl" rotWithShape="0">
              <a:srgbClr val="000000">
                <a:alpha val="43000"/>
              </a:srgbClr>
            </a:outerShdw>
          </a:effectLst>
        </p:spPr>
      </p:pic>
      <p:sp>
        <p:nvSpPr>
          <p:cNvPr id="12" name="TextBox 11"/>
          <p:cNvSpPr txBox="1"/>
          <p:nvPr/>
        </p:nvSpPr>
        <p:spPr>
          <a:xfrm>
            <a:off x="665542" y="975696"/>
            <a:ext cx="3433491" cy="461665"/>
          </a:xfrm>
          <a:prstGeom prst="rect">
            <a:avLst/>
          </a:prstGeom>
          <a:noFill/>
        </p:spPr>
        <p:txBody>
          <a:bodyPr wrap="square" rtlCol="0">
            <a:spAutoFit/>
          </a:bodyPr>
          <a:lstStyle/>
          <a:p>
            <a:pPr algn="r"/>
            <a:r>
              <a:rPr lang="en-US" sz="2400" b="1" dirty="0">
                <a:solidFill>
                  <a:srgbClr val="009900"/>
                </a:solidFill>
                <a:latin typeface="Arial" panose="020B0604020202020204" pitchFamily="34" charset="0"/>
                <a:cs typeface="Arial" panose="020B0604020202020204" pitchFamily="34" charset="0"/>
              </a:rPr>
              <a:t>ELECTRICITY</a:t>
            </a:r>
            <a:endParaRPr lang="en-US" b="1" dirty="0">
              <a:solidFill>
                <a:srgbClr val="009900"/>
              </a:solidFill>
              <a:latin typeface="Arial" panose="020B0604020202020204" pitchFamily="34" charset="0"/>
              <a:cs typeface="Arial" panose="020B0604020202020204" pitchFamily="34" charset="0"/>
            </a:endParaRPr>
          </a:p>
        </p:txBody>
      </p:sp>
      <p:sp>
        <p:nvSpPr>
          <p:cNvPr id="13" name="TextBox 12"/>
          <p:cNvSpPr txBox="1"/>
          <p:nvPr/>
        </p:nvSpPr>
        <p:spPr>
          <a:xfrm>
            <a:off x="4869678" y="981596"/>
            <a:ext cx="3433491" cy="461665"/>
          </a:xfrm>
          <a:prstGeom prst="rect">
            <a:avLst/>
          </a:prstGeom>
          <a:noFill/>
        </p:spPr>
        <p:txBody>
          <a:bodyPr wrap="square" rtlCol="0">
            <a:spAutoFit/>
          </a:bodyPr>
          <a:lstStyle/>
          <a:p>
            <a:pPr algn="r"/>
            <a:r>
              <a:rPr lang="en-US" sz="2400" b="1" dirty="0">
                <a:solidFill>
                  <a:srgbClr val="009900"/>
                </a:solidFill>
                <a:latin typeface="Arial" panose="020B0604020202020204" pitchFamily="34" charset="0"/>
                <a:cs typeface="Arial" panose="020B0604020202020204" pitchFamily="34" charset="0"/>
              </a:rPr>
              <a:t>TRANSPORTATION</a:t>
            </a:r>
            <a:endParaRPr lang="en-US" b="1" dirty="0">
              <a:solidFill>
                <a:srgbClr val="009900"/>
              </a:solidFill>
              <a:latin typeface="Arial" panose="020B0604020202020204" pitchFamily="34" charset="0"/>
              <a:cs typeface="Arial" panose="020B0604020202020204" pitchFamily="34" charset="0"/>
            </a:endParaRPr>
          </a:p>
        </p:txBody>
      </p:sp>
      <p:sp>
        <p:nvSpPr>
          <p:cNvPr id="14" name="TextBox 13"/>
          <p:cNvSpPr txBox="1"/>
          <p:nvPr/>
        </p:nvSpPr>
        <p:spPr>
          <a:xfrm>
            <a:off x="665543" y="3861047"/>
            <a:ext cx="3433491" cy="461665"/>
          </a:xfrm>
          <a:prstGeom prst="rect">
            <a:avLst/>
          </a:prstGeom>
          <a:noFill/>
        </p:spPr>
        <p:txBody>
          <a:bodyPr wrap="square" rtlCol="0">
            <a:spAutoFit/>
          </a:bodyPr>
          <a:lstStyle/>
          <a:p>
            <a:pPr algn="r"/>
            <a:r>
              <a:rPr lang="en-US" sz="2400" b="1" dirty="0">
                <a:solidFill>
                  <a:srgbClr val="009900"/>
                </a:solidFill>
                <a:latin typeface="Arial" panose="020B0604020202020204" pitchFamily="34" charset="0"/>
                <a:cs typeface="Arial" panose="020B0604020202020204" pitchFamily="34" charset="0"/>
              </a:rPr>
              <a:t>EXTENSION</a:t>
            </a:r>
            <a:endParaRPr lang="en-US" b="1" dirty="0">
              <a:solidFill>
                <a:srgbClr val="009900"/>
              </a:solidFill>
              <a:latin typeface="Arial" panose="020B0604020202020204" pitchFamily="34" charset="0"/>
              <a:cs typeface="Arial" panose="020B0604020202020204" pitchFamily="34" charset="0"/>
            </a:endParaRPr>
          </a:p>
        </p:txBody>
      </p:sp>
      <p:sp>
        <p:nvSpPr>
          <p:cNvPr id="15" name="TextBox 14"/>
          <p:cNvSpPr txBox="1"/>
          <p:nvPr/>
        </p:nvSpPr>
        <p:spPr>
          <a:xfrm>
            <a:off x="4867720" y="3852356"/>
            <a:ext cx="3433491" cy="461665"/>
          </a:xfrm>
          <a:prstGeom prst="rect">
            <a:avLst/>
          </a:prstGeom>
          <a:noFill/>
        </p:spPr>
        <p:txBody>
          <a:bodyPr wrap="square" rtlCol="0">
            <a:spAutoFit/>
          </a:bodyPr>
          <a:lstStyle/>
          <a:p>
            <a:pPr algn="r"/>
            <a:r>
              <a:rPr lang="en-US" sz="2400" b="1" dirty="0">
                <a:solidFill>
                  <a:srgbClr val="009900"/>
                </a:solidFill>
                <a:latin typeface="Arial" panose="020B0604020202020204" pitchFamily="34" charset="0"/>
                <a:cs typeface="Arial" panose="020B0604020202020204" pitchFamily="34" charset="0"/>
              </a:rPr>
              <a:t>RESEARCH</a:t>
            </a:r>
            <a:endParaRPr lang="en-US" b="1" dirty="0">
              <a:solidFill>
                <a:srgbClr val="0099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4727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0.70"/>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par>
                                <p:cTn id="16" presetID="55" presetClass="entr" presetSubtype="0" fill="hold" nodeType="withEffect">
                                  <p:stCondLst>
                                    <p:cond delay="100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strVal val="#ppt_w*0.70"/>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Effect transition="in" filter="fade">
                                      <p:cBhvr>
                                        <p:cTn id="20" dur="1000"/>
                                        <p:tgtEl>
                                          <p:spTgt spid="9"/>
                                        </p:tgtEl>
                                      </p:cBhvr>
                                    </p:animEffect>
                                  </p:childTnLst>
                                </p:cTn>
                              </p:par>
                            </p:childTnLst>
                          </p:cTn>
                        </p:par>
                        <p:par>
                          <p:cTn id="21" fill="hold">
                            <p:stCondLst>
                              <p:cond delay="3000"/>
                            </p:stCondLst>
                            <p:childTnLst>
                              <p:par>
                                <p:cTn id="22" presetID="55" presetClass="entr" presetSubtype="0" fill="hold" grpId="0" nodeType="afterEffect">
                                  <p:stCondLst>
                                    <p:cond delay="100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strVal val="#ppt_w*0.70"/>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Effect transition="in" filter="fade">
                                      <p:cBhvr>
                                        <p:cTn id="26" dur="1000"/>
                                        <p:tgtEl>
                                          <p:spTgt spid="13"/>
                                        </p:tgtEl>
                                      </p:cBhvr>
                                    </p:animEffect>
                                  </p:childTnLst>
                                </p:cTn>
                              </p:par>
                              <p:par>
                                <p:cTn id="27" presetID="55" presetClass="entr" presetSubtype="0" fill="hold" nodeType="withEffect">
                                  <p:stCondLst>
                                    <p:cond delay="100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strVal val="#ppt_w*0.70"/>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Effect transition="in" filter="fade">
                                      <p:cBhvr>
                                        <p:cTn id="31" dur="1000"/>
                                        <p:tgtEl>
                                          <p:spTgt spid="5"/>
                                        </p:tgtEl>
                                      </p:cBhvr>
                                    </p:animEffect>
                                  </p:childTnLst>
                                </p:cTn>
                              </p:par>
                            </p:childTnLst>
                          </p:cTn>
                        </p:par>
                        <p:par>
                          <p:cTn id="32" fill="hold">
                            <p:stCondLst>
                              <p:cond delay="5000"/>
                            </p:stCondLst>
                            <p:childTnLst>
                              <p:par>
                                <p:cTn id="33" presetID="55" presetClass="entr" presetSubtype="0" fill="hold" grpId="0" nodeType="afterEffect">
                                  <p:stCondLst>
                                    <p:cond delay="100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strVal val="#ppt_w*0.70"/>
                                          </p:val>
                                        </p:tav>
                                        <p:tav tm="100000">
                                          <p:val>
                                            <p:strVal val="#ppt_w"/>
                                          </p:val>
                                        </p:tav>
                                      </p:tavLst>
                                    </p:anim>
                                    <p:anim calcmode="lin" valueType="num">
                                      <p:cBhvr>
                                        <p:cTn id="36" dur="1000" fill="hold"/>
                                        <p:tgtEl>
                                          <p:spTgt spid="14"/>
                                        </p:tgtEl>
                                        <p:attrNameLst>
                                          <p:attrName>ppt_h</p:attrName>
                                        </p:attrNameLst>
                                      </p:cBhvr>
                                      <p:tavLst>
                                        <p:tav tm="0">
                                          <p:val>
                                            <p:strVal val="#ppt_h"/>
                                          </p:val>
                                        </p:tav>
                                        <p:tav tm="100000">
                                          <p:val>
                                            <p:strVal val="#ppt_h"/>
                                          </p:val>
                                        </p:tav>
                                      </p:tavLst>
                                    </p:anim>
                                    <p:animEffect transition="in" filter="fade">
                                      <p:cBhvr>
                                        <p:cTn id="37" dur="1000"/>
                                        <p:tgtEl>
                                          <p:spTgt spid="14"/>
                                        </p:tgtEl>
                                      </p:cBhvr>
                                    </p:animEffect>
                                  </p:childTnLst>
                                </p:cTn>
                              </p:par>
                              <p:par>
                                <p:cTn id="38" presetID="55" presetClass="entr" presetSubtype="0" fill="hold" nodeType="withEffect">
                                  <p:stCondLst>
                                    <p:cond delay="1000"/>
                                  </p:stCondLst>
                                  <p:childTnLst>
                                    <p:set>
                                      <p:cBhvr>
                                        <p:cTn id="39" dur="1" fill="hold">
                                          <p:stCondLst>
                                            <p:cond delay="0"/>
                                          </p:stCondLst>
                                        </p:cTn>
                                        <p:tgtEl>
                                          <p:spTgt spid="3"/>
                                        </p:tgtEl>
                                        <p:attrNameLst>
                                          <p:attrName>style.visibility</p:attrName>
                                        </p:attrNameLst>
                                      </p:cBhvr>
                                      <p:to>
                                        <p:strVal val="visible"/>
                                      </p:to>
                                    </p:set>
                                    <p:anim calcmode="lin" valueType="num">
                                      <p:cBhvr>
                                        <p:cTn id="40" dur="1000" fill="hold"/>
                                        <p:tgtEl>
                                          <p:spTgt spid="3"/>
                                        </p:tgtEl>
                                        <p:attrNameLst>
                                          <p:attrName>ppt_w</p:attrName>
                                        </p:attrNameLst>
                                      </p:cBhvr>
                                      <p:tavLst>
                                        <p:tav tm="0">
                                          <p:val>
                                            <p:strVal val="#ppt_w*0.70"/>
                                          </p:val>
                                        </p:tav>
                                        <p:tav tm="100000">
                                          <p:val>
                                            <p:strVal val="#ppt_w"/>
                                          </p:val>
                                        </p:tav>
                                      </p:tavLst>
                                    </p:anim>
                                    <p:anim calcmode="lin" valueType="num">
                                      <p:cBhvr>
                                        <p:cTn id="41" dur="1000" fill="hold"/>
                                        <p:tgtEl>
                                          <p:spTgt spid="3"/>
                                        </p:tgtEl>
                                        <p:attrNameLst>
                                          <p:attrName>ppt_h</p:attrName>
                                        </p:attrNameLst>
                                      </p:cBhvr>
                                      <p:tavLst>
                                        <p:tav tm="0">
                                          <p:val>
                                            <p:strVal val="#ppt_h"/>
                                          </p:val>
                                        </p:tav>
                                        <p:tav tm="100000">
                                          <p:val>
                                            <p:strVal val="#ppt_h"/>
                                          </p:val>
                                        </p:tav>
                                      </p:tavLst>
                                    </p:anim>
                                    <p:animEffect transition="in" filter="fade">
                                      <p:cBhvr>
                                        <p:cTn id="42" dur="1000"/>
                                        <p:tgtEl>
                                          <p:spTgt spid="3"/>
                                        </p:tgtEl>
                                      </p:cBhvr>
                                    </p:animEffect>
                                  </p:childTnLst>
                                </p:cTn>
                              </p:par>
                            </p:childTnLst>
                          </p:cTn>
                        </p:par>
                        <p:par>
                          <p:cTn id="43" fill="hold">
                            <p:stCondLst>
                              <p:cond delay="7000"/>
                            </p:stCondLst>
                            <p:childTnLst>
                              <p:par>
                                <p:cTn id="44" presetID="55" presetClass="entr" presetSubtype="0" fill="hold" grpId="0" nodeType="afterEffect">
                                  <p:stCondLst>
                                    <p:cond delay="100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000" fill="hold"/>
                                        <p:tgtEl>
                                          <p:spTgt spid="15"/>
                                        </p:tgtEl>
                                        <p:attrNameLst>
                                          <p:attrName>ppt_w</p:attrName>
                                        </p:attrNameLst>
                                      </p:cBhvr>
                                      <p:tavLst>
                                        <p:tav tm="0">
                                          <p:val>
                                            <p:strVal val="#ppt_w*0.70"/>
                                          </p:val>
                                        </p:tav>
                                        <p:tav tm="100000">
                                          <p:val>
                                            <p:strVal val="#ppt_w"/>
                                          </p:val>
                                        </p:tav>
                                      </p:tavLst>
                                    </p:anim>
                                    <p:anim calcmode="lin" valueType="num">
                                      <p:cBhvr>
                                        <p:cTn id="47" dur="1000" fill="hold"/>
                                        <p:tgtEl>
                                          <p:spTgt spid="15"/>
                                        </p:tgtEl>
                                        <p:attrNameLst>
                                          <p:attrName>ppt_h</p:attrName>
                                        </p:attrNameLst>
                                      </p:cBhvr>
                                      <p:tavLst>
                                        <p:tav tm="0">
                                          <p:val>
                                            <p:strVal val="#ppt_h"/>
                                          </p:val>
                                        </p:tav>
                                        <p:tav tm="100000">
                                          <p:val>
                                            <p:strVal val="#ppt_h"/>
                                          </p:val>
                                        </p:tav>
                                      </p:tavLst>
                                    </p:anim>
                                    <p:animEffect transition="in" filter="fade">
                                      <p:cBhvr>
                                        <p:cTn id="48" dur="1000"/>
                                        <p:tgtEl>
                                          <p:spTgt spid="15"/>
                                        </p:tgtEl>
                                      </p:cBhvr>
                                    </p:animEffect>
                                  </p:childTnLst>
                                </p:cTn>
                              </p:par>
                              <p:par>
                                <p:cTn id="49" presetID="55" presetClass="entr" presetSubtype="0" fill="hold" nodeType="withEffect">
                                  <p:stCondLst>
                                    <p:cond delay="100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strVal val="#ppt_w*0.70"/>
                                          </p:val>
                                        </p:tav>
                                        <p:tav tm="100000">
                                          <p:val>
                                            <p:strVal val="#ppt_w"/>
                                          </p:val>
                                        </p:tav>
                                      </p:tavLst>
                                    </p:anim>
                                    <p:anim calcmode="lin" valueType="num">
                                      <p:cBhvr>
                                        <p:cTn id="52" dur="1000" fill="hold"/>
                                        <p:tgtEl>
                                          <p:spTgt spid="11"/>
                                        </p:tgtEl>
                                        <p:attrNameLst>
                                          <p:attrName>ppt_h</p:attrName>
                                        </p:attrNameLst>
                                      </p:cBhvr>
                                      <p:tavLst>
                                        <p:tav tm="0">
                                          <p:val>
                                            <p:strVal val="#ppt_h"/>
                                          </p:val>
                                        </p:tav>
                                        <p:tav tm="100000">
                                          <p:val>
                                            <p:strVal val="#ppt_h"/>
                                          </p:val>
                                        </p:tav>
                                      </p:tavLst>
                                    </p:anim>
                                    <p:animEffect transition="in" filter="fade">
                                      <p:cBhvr>
                                        <p:cTn id="5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4833" y="249669"/>
            <a:ext cx="4108539" cy="861774"/>
          </a:xfrm>
          <a:prstGeom prst="rect">
            <a:avLst/>
          </a:prstGeom>
          <a:noFill/>
        </p:spPr>
        <p:txBody>
          <a:bodyPr wrap="square" rtlCol="0">
            <a:spAutoFit/>
          </a:bodyPr>
          <a:lstStyle/>
          <a:p>
            <a:pPr lvl="0" algn="r"/>
            <a:r>
              <a:rPr lang="en-US" sz="3200" b="1" dirty="0">
                <a:solidFill>
                  <a:srgbClr val="ED8B00"/>
                </a:solidFill>
                <a:latin typeface="Arial" panose="020B0604020202020204" pitchFamily="34" charset="0"/>
                <a:cs typeface="Arial" panose="020B0604020202020204" pitchFamily="34" charset="0"/>
              </a:rPr>
              <a:t>SUCCESS STORIES</a:t>
            </a:r>
            <a:endParaRPr lang="en-US" sz="3200" dirty="0">
              <a:solidFill>
                <a:prstClr val="black"/>
              </a:solidFill>
              <a:latin typeface="Arial" panose="020B0604020202020204" pitchFamily="34" charset="0"/>
              <a:cs typeface="Arial" panose="020B0604020202020204" pitchFamily="34" charset="0"/>
            </a:endParaRP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81908" y="4252386"/>
            <a:ext cx="3006869" cy="2255152"/>
          </a:xfrm>
          <a:prstGeom prst="round2DiagRect">
            <a:avLst>
              <a:gd name="adj1" fmla="val 16667"/>
              <a:gd name="adj2" fmla="val 0"/>
            </a:avLst>
          </a:prstGeom>
          <a:ln w="3175" cap="sq">
            <a:solidFill>
              <a:srgbClr val="FFFFFF"/>
            </a:solidFill>
            <a:miter lim="800000"/>
          </a:ln>
          <a:effectLst>
            <a:outerShdw algn="tl" rotWithShape="0">
              <a:srgbClr val="000000">
                <a:alpha val="43000"/>
              </a:srgbClr>
            </a:outerShdw>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9122" y="1295355"/>
            <a:ext cx="1960909" cy="2135949"/>
          </a:xfrm>
          <a:prstGeom prst="round2DiagRect">
            <a:avLst>
              <a:gd name="adj1" fmla="val 16667"/>
              <a:gd name="adj2" fmla="val 0"/>
            </a:avLst>
          </a:prstGeom>
          <a:ln w="3175" cap="sq">
            <a:solidFill>
              <a:srgbClr val="FFFFFF"/>
            </a:solidFill>
            <a:miter lim="800000"/>
          </a:ln>
          <a:effectLst>
            <a:outerShdw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59877" y="1295355"/>
            <a:ext cx="3178795" cy="2135949"/>
          </a:xfrm>
          <a:prstGeom prst="round2DiagRect">
            <a:avLst>
              <a:gd name="adj1" fmla="val 16667"/>
              <a:gd name="adj2" fmla="val 0"/>
            </a:avLst>
          </a:prstGeom>
          <a:ln w="3175" cap="sq">
            <a:solidFill>
              <a:srgbClr val="FFFFFF"/>
            </a:solidFill>
            <a:miter lim="800000"/>
          </a:ln>
          <a:effectLst>
            <a:outerShdw algn="tl" rotWithShape="0">
              <a:srgbClr val="000000">
                <a:alpha val="43000"/>
              </a:srgbClr>
            </a:outerShdw>
          </a:effectLst>
        </p:spPr>
      </p:pic>
      <p:sp>
        <p:nvSpPr>
          <p:cNvPr id="7" name="TextBox 6"/>
          <p:cNvSpPr txBox="1"/>
          <p:nvPr/>
        </p:nvSpPr>
        <p:spPr>
          <a:xfrm>
            <a:off x="599581" y="827980"/>
            <a:ext cx="4156558" cy="461665"/>
          </a:xfrm>
          <a:prstGeom prst="rect">
            <a:avLst/>
          </a:prstGeom>
          <a:noFill/>
        </p:spPr>
        <p:txBody>
          <a:bodyPr wrap="square" rtlCol="0">
            <a:spAutoFit/>
          </a:bodyPr>
          <a:lstStyle/>
          <a:p>
            <a:r>
              <a:rPr lang="en-US" sz="2400" b="1" dirty="0">
                <a:solidFill>
                  <a:srgbClr val="009900"/>
                </a:solidFill>
                <a:latin typeface="Arial" panose="020B0604020202020204" pitchFamily="34" charset="0"/>
                <a:cs typeface="Arial" panose="020B0604020202020204" pitchFamily="34" charset="0"/>
              </a:rPr>
              <a:t>WOMEN &amp; YOUTH</a:t>
            </a:r>
          </a:p>
        </p:txBody>
      </p:sp>
      <p:sp>
        <p:nvSpPr>
          <p:cNvPr id="8" name="TextBox 7"/>
          <p:cNvSpPr txBox="1"/>
          <p:nvPr/>
        </p:nvSpPr>
        <p:spPr>
          <a:xfrm>
            <a:off x="631368" y="3789927"/>
            <a:ext cx="3933913" cy="461665"/>
          </a:xfrm>
          <a:prstGeom prst="rect">
            <a:avLst/>
          </a:prstGeom>
          <a:noFill/>
        </p:spPr>
        <p:txBody>
          <a:bodyPr wrap="square" rtlCol="0">
            <a:spAutoFit/>
          </a:bodyPr>
          <a:lstStyle/>
          <a:p>
            <a:r>
              <a:rPr lang="en-US" sz="2400" b="1" dirty="0">
                <a:solidFill>
                  <a:srgbClr val="009900"/>
                </a:solidFill>
                <a:latin typeface="Arial" panose="020B0604020202020204" pitchFamily="34" charset="0"/>
                <a:cs typeface="Arial" panose="020B0604020202020204" pitchFamily="34" charset="0"/>
              </a:rPr>
              <a:t>COTTON PRODUCTIVITY</a:t>
            </a:r>
          </a:p>
        </p:txBody>
      </p:sp>
      <p:sp>
        <p:nvSpPr>
          <p:cNvPr id="9" name="TextBox 8"/>
          <p:cNvSpPr txBox="1"/>
          <p:nvPr/>
        </p:nvSpPr>
        <p:spPr>
          <a:xfrm>
            <a:off x="4955286" y="831357"/>
            <a:ext cx="3433491" cy="461665"/>
          </a:xfrm>
          <a:prstGeom prst="rect">
            <a:avLst/>
          </a:prstGeom>
          <a:noFill/>
        </p:spPr>
        <p:txBody>
          <a:bodyPr wrap="square" rtlCol="0">
            <a:spAutoFit/>
          </a:bodyPr>
          <a:lstStyle/>
          <a:p>
            <a:pPr algn="r"/>
            <a:r>
              <a:rPr lang="en-US" sz="2400" b="1" dirty="0">
                <a:solidFill>
                  <a:srgbClr val="009900"/>
                </a:solidFill>
                <a:latin typeface="Arial" panose="020B0604020202020204" pitchFamily="34" charset="0"/>
                <a:cs typeface="Arial" panose="020B0604020202020204" pitchFamily="34" charset="0"/>
              </a:rPr>
              <a:t>CONSERVATION</a:t>
            </a:r>
          </a:p>
        </p:txBody>
      </p:sp>
      <p:sp>
        <p:nvSpPr>
          <p:cNvPr id="10" name="TextBox 9"/>
          <p:cNvSpPr txBox="1"/>
          <p:nvPr/>
        </p:nvSpPr>
        <p:spPr>
          <a:xfrm>
            <a:off x="4452000" y="3785011"/>
            <a:ext cx="3971372" cy="461665"/>
          </a:xfrm>
          <a:prstGeom prst="rect">
            <a:avLst/>
          </a:prstGeom>
          <a:noFill/>
        </p:spPr>
        <p:txBody>
          <a:bodyPr wrap="square" rtlCol="0">
            <a:spAutoFit/>
          </a:bodyPr>
          <a:lstStyle/>
          <a:p>
            <a:pPr algn="r"/>
            <a:r>
              <a:rPr lang="en-US" sz="2400" b="1" dirty="0">
                <a:solidFill>
                  <a:srgbClr val="009900"/>
                </a:solidFill>
                <a:latin typeface="Arial" panose="020B0604020202020204" pitchFamily="34" charset="0"/>
                <a:cs typeface="Arial" panose="020B0604020202020204" pitchFamily="34" charset="0"/>
              </a:rPr>
              <a:t>VALUE CHAINS</a:t>
            </a: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122" y="4246677"/>
            <a:ext cx="2134904" cy="2280660"/>
          </a:xfrm>
          <a:prstGeom prst="round2DiagRect">
            <a:avLst>
              <a:gd name="adj1" fmla="val 16667"/>
              <a:gd name="adj2" fmla="val 0"/>
            </a:avLst>
          </a:prstGeom>
          <a:ln w="3175" cap="sq">
            <a:solidFill>
              <a:srgbClr val="FFFFFF"/>
            </a:solidFill>
            <a:miter lim="800000"/>
          </a:ln>
          <a:effectLst>
            <a:outerShdw algn="tl" rotWithShape="0">
              <a:srgbClr val="000000">
                <a:alpha val="43000"/>
              </a:srgbClr>
            </a:outerShdw>
          </a:effectLst>
        </p:spPr>
      </p:pic>
    </p:spTree>
    <p:extLst>
      <p:ext uri="{BB962C8B-B14F-4D97-AF65-F5344CB8AC3E}">
        <p14:creationId xmlns:p14="http://schemas.microsoft.com/office/powerpoint/2010/main" val="1999963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par>
                                <p:cTn id="16" presetID="55" presetClass="entr" presetSubtype="0"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0.70"/>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childTnLst>
                          </p:cTn>
                        </p:par>
                        <p:par>
                          <p:cTn id="21" fill="hold">
                            <p:stCondLst>
                              <p:cond delay="3000"/>
                            </p:stCondLst>
                            <p:childTnLst>
                              <p:par>
                                <p:cTn id="22" presetID="55" presetClass="entr" presetSubtype="0" fill="hold" grpId="0" nodeType="afterEffect">
                                  <p:stCondLst>
                                    <p:cond delay="100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0.7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par>
                                <p:cTn id="27" presetID="55" presetClass="entr" presetSubtype="0" fill="hold" nodeType="withEffect">
                                  <p:stCondLst>
                                    <p:cond delay="100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strVal val="#ppt_w*0.70"/>
                                          </p:val>
                                        </p:tav>
                                        <p:tav tm="100000">
                                          <p:val>
                                            <p:strVal val="#ppt_w"/>
                                          </p:val>
                                        </p:tav>
                                      </p:tavLst>
                                    </p:anim>
                                    <p:anim calcmode="lin" valueType="num">
                                      <p:cBhvr>
                                        <p:cTn id="30" dur="1000" fill="hold"/>
                                        <p:tgtEl>
                                          <p:spTgt spid="11"/>
                                        </p:tgtEl>
                                        <p:attrNameLst>
                                          <p:attrName>ppt_h</p:attrName>
                                        </p:attrNameLst>
                                      </p:cBhvr>
                                      <p:tavLst>
                                        <p:tav tm="0">
                                          <p:val>
                                            <p:strVal val="#ppt_h"/>
                                          </p:val>
                                        </p:tav>
                                        <p:tav tm="100000">
                                          <p:val>
                                            <p:strVal val="#ppt_h"/>
                                          </p:val>
                                        </p:tav>
                                      </p:tavLst>
                                    </p:anim>
                                    <p:animEffect transition="in" filter="fade">
                                      <p:cBhvr>
                                        <p:cTn id="31" dur="1000"/>
                                        <p:tgtEl>
                                          <p:spTgt spid="11"/>
                                        </p:tgtEl>
                                      </p:cBhvr>
                                    </p:animEffect>
                                  </p:childTnLst>
                                </p:cTn>
                              </p:par>
                            </p:childTnLst>
                          </p:cTn>
                        </p:par>
                        <p:par>
                          <p:cTn id="32" fill="hold">
                            <p:stCondLst>
                              <p:cond delay="5000"/>
                            </p:stCondLst>
                            <p:childTnLst>
                              <p:par>
                                <p:cTn id="33" presetID="55" presetClass="entr" presetSubtype="0" fill="hold" grpId="0" nodeType="afterEffect">
                                  <p:stCondLst>
                                    <p:cond delay="100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par>
                                <p:cTn id="38" presetID="55" presetClass="entr" presetSubtype="0" fill="hold" nodeType="withEffect">
                                  <p:stCondLst>
                                    <p:cond delay="100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strVal val="#ppt_w*0.70"/>
                                          </p:val>
                                        </p:tav>
                                        <p:tav tm="100000">
                                          <p:val>
                                            <p:strVal val="#ppt_w"/>
                                          </p:val>
                                        </p:tav>
                                      </p:tavLst>
                                    </p:anim>
                                    <p:anim calcmode="lin" valueType="num">
                                      <p:cBhvr>
                                        <p:cTn id="41" dur="1000" fill="hold"/>
                                        <p:tgtEl>
                                          <p:spTgt spid="5"/>
                                        </p:tgtEl>
                                        <p:attrNameLst>
                                          <p:attrName>ppt_h</p:attrName>
                                        </p:attrNameLst>
                                      </p:cBhvr>
                                      <p:tavLst>
                                        <p:tav tm="0">
                                          <p:val>
                                            <p:strVal val="#ppt_h"/>
                                          </p:val>
                                        </p:tav>
                                        <p:tav tm="100000">
                                          <p:val>
                                            <p:strVal val="#ppt_h"/>
                                          </p:val>
                                        </p:tav>
                                      </p:tavLst>
                                    </p:anim>
                                    <p:animEffect transition="in" filter="fade">
                                      <p:cBhvr>
                                        <p:cTn id="42" dur="1000"/>
                                        <p:tgtEl>
                                          <p:spTgt spid="5"/>
                                        </p:tgtEl>
                                      </p:cBhvr>
                                    </p:animEffect>
                                  </p:childTnLst>
                                </p:cTn>
                              </p:par>
                            </p:childTnLst>
                          </p:cTn>
                        </p:par>
                        <p:par>
                          <p:cTn id="43" fill="hold">
                            <p:stCondLst>
                              <p:cond delay="7000"/>
                            </p:stCondLst>
                            <p:childTnLst>
                              <p:par>
                                <p:cTn id="44" presetID="55" presetClass="entr" presetSubtype="0" fill="hold" grpId="0" nodeType="afterEffect">
                                  <p:stCondLst>
                                    <p:cond delay="100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0.70"/>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par>
                                <p:cTn id="49" presetID="55" presetClass="entr" presetSubtype="0" fill="hold" nodeType="withEffect">
                                  <p:stCondLst>
                                    <p:cond delay="1000"/>
                                  </p:stCondLst>
                                  <p:childTnLst>
                                    <p:set>
                                      <p:cBhvr>
                                        <p:cTn id="50" dur="1" fill="hold">
                                          <p:stCondLst>
                                            <p:cond delay="0"/>
                                          </p:stCondLst>
                                        </p:cTn>
                                        <p:tgtEl>
                                          <p:spTgt spid="3"/>
                                        </p:tgtEl>
                                        <p:attrNameLst>
                                          <p:attrName>style.visibility</p:attrName>
                                        </p:attrNameLst>
                                      </p:cBhvr>
                                      <p:to>
                                        <p:strVal val="visible"/>
                                      </p:to>
                                    </p:set>
                                    <p:anim calcmode="lin" valueType="num">
                                      <p:cBhvr>
                                        <p:cTn id="51" dur="1000" fill="hold"/>
                                        <p:tgtEl>
                                          <p:spTgt spid="3"/>
                                        </p:tgtEl>
                                        <p:attrNameLst>
                                          <p:attrName>ppt_w</p:attrName>
                                        </p:attrNameLst>
                                      </p:cBhvr>
                                      <p:tavLst>
                                        <p:tav tm="0">
                                          <p:val>
                                            <p:strVal val="#ppt_w*0.70"/>
                                          </p:val>
                                        </p:tav>
                                        <p:tav tm="100000">
                                          <p:val>
                                            <p:strVal val="#ppt_w"/>
                                          </p:val>
                                        </p:tav>
                                      </p:tavLst>
                                    </p:anim>
                                    <p:anim calcmode="lin" valueType="num">
                                      <p:cBhvr>
                                        <p:cTn id="52" dur="1000" fill="hold"/>
                                        <p:tgtEl>
                                          <p:spTgt spid="3"/>
                                        </p:tgtEl>
                                        <p:attrNameLst>
                                          <p:attrName>ppt_h</p:attrName>
                                        </p:attrNameLst>
                                      </p:cBhvr>
                                      <p:tavLst>
                                        <p:tav tm="0">
                                          <p:val>
                                            <p:strVal val="#ppt_h"/>
                                          </p:val>
                                        </p:tav>
                                        <p:tav tm="100000">
                                          <p:val>
                                            <p:strVal val="#ppt_h"/>
                                          </p:val>
                                        </p:tav>
                                      </p:tavLst>
                                    </p:anim>
                                    <p:animEffect transition="in" filter="fade">
                                      <p:cBhvr>
                                        <p:cTn id="5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6878" y="3664284"/>
            <a:ext cx="1879600" cy="1879600"/>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95408" y="3664284"/>
            <a:ext cx="1879600" cy="1879600"/>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63938" y="3664284"/>
            <a:ext cx="1879600" cy="1879600"/>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54490" y="1643743"/>
            <a:ext cx="1879600" cy="187960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572000" y="1643743"/>
            <a:ext cx="1879600" cy="1879600"/>
          </a:xfrm>
          <a:prstGeom prst="rect">
            <a:avLst/>
          </a:prstGeom>
          <a:effectLst>
            <a:outerShdw blurRad="50800" dist="38100" dir="2700000" algn="tl" rotWithShape="0">
              <a:prstClr val="black">
                <a:alpha val="40000"/>
              </a:prstClr>
            </a:outerShdw>
          </a:effectLst>
        </p:spPr>
      </p:pic>
      <p:sp>
        <p:nvSpPr>
          <p:cNvPr id="9" name="Title 8"/>
          <p:cNvSpPr>
            <a:spLocks noGrp="1"/>
          </p:cNvSpPr>
          <p:nvPr>
            <p:ph type="title"/>
          </p:nvPr>
        </p:nvSpPr>
        <p:spPr>
          <a:xfrm>
            <a:off x="0" y="274638"/>
            <a:ext cx="9144000" cy="1143000"/>
          </a:xfrm>
        </p:spPr>
        <p:txBody>
          <a:bodyPr>
            <a:normAutofit/>
          </a:bodyPr>
          <a:lstStyle/>
          <a:p>
            <a:r>
              <a:rPr lang="en-US" sz="3200" b="1" dirty="0">
                <a:solidFill>
                  <a:srgbClr val="009900"/>
                </a:solidFill>
                <a:latin typeface="Arial" panose="020B0604020202020204" pitchFamily="34" charset="0"/>
                <a:cs typeface="Arial" panose="020B0604020202020204" pitchFamily="34" charset="0"/>
              </a:rPr>
              <a:t>BUILDING BLOCKS FOR </a:t>
            </a:r>
            <a:br>
              <a:rPr lang="en-US" sz="3200" b="1" dirty="0">
                <a:solidFill>
                  <a:srgbClr val="009900"/>
                </a:solidFill>
                <a:latin typeface="Arial" panose="020B0604020202020204" pitchFamily="34" charset="0"/>
                <a:cs typeface="Arial" panose="020B0604020202020204" pitchFamily="34" charset="0"/>
              </a:rPr>
            </a:br>
            <a:r>
              <a:rPr lang="en-US" sz="3200" b="1" dirty="0">
                <a:solidFill>
                  <a:srgbClr val="009900"/>
                </a:solidFill>
                <a:latin typeface="Arial" panose="020B0604020202020204" pitchFamily="34" charset="0"/>
                <a:cs typeface="Arial" panose="020B0604020202020204" pitchFamily="34" charset="0"/>
              </a:rPr>
              <a:t>SUSTAINABLE DEVELOPMENT</a:t>
            </a:r>
          </a:p>
        </p:txBody>
      </p:sp>
    </p:spTree>
    <p:extLst>
      <p:ext uri="{BB962C8B-B14F-4D97-AF65-F5344CB8AC3E}">
        <p14:creationId xmlns:p14="http://schemas.microsoft.com/office/powerpoint/2010/main" val="4114383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55" presetClass="entr" presetSubtype="0" fill="hold" nodeType="afterEffect">
                                  <p:stCondLst>
                                    <p:cond delay="125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par>
                          <p:cTn id="16" fill="hold">
                            <p:stCondLst>
                              <p:cond delay="3250"/>
                            </p:stCondLst>
                            <p:childTnLst>
                              <p:par>
                                <p:cTn id="17" presetID="55" presetClass="entr" presetSubtype="0" fill="hold" nodeType="afterEffect">
                                  <p:stCondLst>
                                    <p:cond delay="125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0.70"/>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childTnLst>
                          </p:cTn>
                        </p:par>
                        <p:par>
                          <p:cTn id="22" fill="hold">
                            <p:stCondLst>
                              <p:cond delay="5500"/>
                            </p:stCondLst>
                            <p:childTnLst>
                              <p:par>
                                <p:cTn id="23" presetID="55" presetClass="entr" presetSubtype="0" fill="hold" nodeType="afterEffect">
                                  <p:stCondLst>
                                    <p:cond delay="125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0.70"/>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par>
                          <p:cTn id="28" fill="hold">
                            <p:stCondLst>
                              <p:cond delay="7750"/>
                            </p:stCondLst>
                            <p:childTnLst>
                              <p:par>
                                <p:cTn id="29" presetID="55" presetClass="entr" presetSubtype="0" fill="hold" nodeType="afterEffect">
                                  <p:stCondLst>
                                    <p:cond delay="125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strVal val="#ppt_w*0.70"/>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Effect transition="in" filter="fade">
                                      <p:cBhvr>
                                        <p:cTn id="33" dur="1000"/>
                                        <p:tgtEl>
                                          <p:spTgt spid="5"/>
                                        </p:tgtEl>
                                      </p:cBhvr>
                                    </p:animEffect>
                                  </p:childTnLst>
                                </p:cTn>
                              </p:par>
                            </p:childTnLst>
                          </p:cTn>
                        </p:par>
                        <p:par>
                          <p:cTn id="34" fill="hold">
                            <p:stCondLst>
                              <p:cond delay="10000"/>
                            </p:stCondLst>
                            <p:childTnLst>
                              <p:par>
                                <p:cTn id="35" presetID="55" presetClass="entr" presetSubtype="0" fill="hold" nodeType="afterEffect">
                                  <p:stCondLst>
                                    <p:cond delay="125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strVal val="#ppt_w*0.70"/>
                                          </p:val>
                                        </p:tav>
                                        <p:tav tm="100000">
                                          <p:val>
                                            <p:strVal val="#ppt_w"/>
                                          </p:val>
                                        </p:tav>
                                      </p:tavLst>
                                    </p:anim>
                                    <p:anim calcmode="lin" valueType="num">
                                      <p:cBhvr>
                                        <p:cTn id="38" dur="1000" fill="hold"/>
                                        <p:tgtEl>
                                          <p:spTgt spid="6"/>
                                        </p:tgtEl>
                                        <p:attrNameLst>
                                          <p:attrName>ppt_h</p:attrName>
                                        </p:attrNameLst>
                                      </p:cBhvr>
                                      <p:tavLst>
                                        <p:tav tm="0">
                                          <p:val>
                                            <p:strVal val="#ppt_h"/>
                                          </p:val>
                                        </p:tav>
                                        <p:tav tm="100000">
                                          <p:val>
                                            <p:strVal val="#ppt_h"/>
                                          </p:val>
                                        </p:tav>
                                      </p:tavLst>
                                    </p:anim>
                                    <p:animEffect transition="in" filter="fade">
                                      <p:cBhvr>
                                        <p:cTn id="3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274638"/>
            <a:ext cx="9144000" cy="63079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9900"/>
                </a:solidFill>
                <a:effectLst/>
                <a:uLnTx/>
                <a:uFillTx/>
                <a:latin typeface="Arial" panose="020B0604020202020204" pitchFamily="34" charset="0"/>
                <a:ea typeface="+mj-ea"/>
                <a:cs typeface="Arial" panose="020B0604020202020204" pitchFamily="34" charset="0"/>
              </a:rPr>
              <a:t>EMBRACE INNOVATION, EXPAND</a:t>
            </a:r>
            <a:r>
              <a:rPr kumimoji="0" lang="en-US" sz="2800" b="1" i="0" u="none" strike="noStrike" kern="1200" cap="none" spc="0" normalizeH="0" noProof="0" dirty="0">
                <a:ln>
                  <a:noFill/>
                </a:ln>
                <a:solidFill>
                  <a:srgbClr val="009900"/>
                </a:solidFill>
                <a:effectLst/>
                <a:uLnTx/>
                <a:uFillTx/>
                <a:latin typeface="Arial" panose="020B0604020202020204" pitchFamily="34" charset="0"/>
                <a:ea typeface="+mj-ea"/>
                <a:cs typeface="Arial" panose="020B0604020202020204" pitchFamily="34" charset="0"/>
              </a:rPr>
              <a:t> PROGRESS</a:t>
            </a:r>
            <a:endParaRPr kumimoji="0" lang="en-US" sz="2800" b="1" i="0" u="none" strike="noStrike" kern="1200" cap="none" spc="0" normalizeH="0" baseline="0" noProof="0" dirty="0">
              <a:ln>
                <a:noFill/>
              </a:ln>
              <a:solidFill>
                <a:srgbClr val="0099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ED8B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ED8B00"/>
              </a:solidFill>
              <a:effectLst/>
              <a:uLnTx/>
              <a:uFillTx/>
              <a:latin typeface="Arial" panose="020B0604020202020204" pitchFamily="34" charset="0"/>
              <a:ea typeface="+mj-ea"/>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r="-98"/>
          <a:stretch/>
        </p:blipFill>
        <p:spPr>
          <a:xfrm>
            <a:off x="8965" y="1362635"/>
            <a:ext cx="9144000" cy="5378823"/>
          </a:xfrm>
          <a:prstGeom prst="rect">
            <a:avLst/>
          </a:prstGeom>
        </p:spPr>
      </p:pic>
    </p:spTree>
    <p:extLst>
      <p:ext uri="{BB962C8B-B14F-4D97-AF65-F5344CB8AC3E}">
        <p14:creationId xmlns:p14="http://schemas.microsoft.com/office/powerpoint/2010/main" val="4265785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771650"/>
            <a:ext cx="9144000" cy="5086350"/>
          </a:xfrm>
          <a:prstGeom prst="rect">
            <a:avLst/>
          </a:prstGeom>
        </p:spPr>
      </p:pic>
      <p:sp>
        <p:nvSpPr>
          <p:cNvPr id="4" name="TextBox 3"/>
          <p:cNvSpPr txBox="1"/>
          <p:nvPr/>
        </p:nvSpPr>
        <p:spPr>
          <a:xfrm>
            <a:off x="263471" y="437347"/>
            <a:ext cx="8491909"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9900"/>
                </a:solidFill>
                <a:effectLst/>
                <a:uLnTx/>
                <a:uFillTx/>
              </a:rPr>
              <a:t>“TAKE</a:t>
            </a:r>
            <a:r>
              <a:rPr kumimoji="0" lang="en-US" sz="4000" b="1" i="0" u="none" strike="noStrike" kern="0" cap="none" spc="0" normalizeH="0" noProof="0" dirty="0">
                <a:ln>
                  <a:noFill/>
                </a:ln>
                <a:solidFill>
                  <a:srgbClr val="009900"/>
                </a:solidFill>
                <a:effectLst/>
                <a:uLnTx/>
                <a:uFillTx/>
              </a:rPr>
              <a:t> IT TO THE FARMER”</a:t>
            </a:r>
          </a:p>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noProof="0" dirty="0">
                <a:solidFill>
                  <a:srgbClr val="009900"/>
                </a:solidFill>
              </a:rPr>
              <a:t>Dr. Norman Borlaug</a:t>
            </a:r>
            <a:endParaRPr kumimoji="0" lang="en-US" sz="4000" b="1" i="0" u="none" strike="noStrike" kern="0" cap="none" spc="0" normalizeH="0" baseline="0" noProof="0" dirty="0">
              <a:ln>
                <a:noFill/>
              </a:ln>
              <a:solidFill>
                <a:srgbClr val="009900"/>
              </a:solidFill>
              <a:effectLst/>
              <a:uLnTx/>
              <a:uFillTx/>
            </a:endParaRPr>
          </a:p>
        </p:txBody>
      </p:sp>
    </p:spTree>
    <p:extLst>
      <p:ext uri="{BB962C8B-B14F-4D97-AF65-F5344CB8AC3E}">
        <p14:creationId xmlns:p14="http://schemas.microsoft.com/office/powerpoint/2010/main" val="4177711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230" y="358797"/>
            <a:ext cx="8229600" cy="1143000"/>
          </a:xfrm>
        </p:spPr>
        <p:txBody>
          <a:bodyPr>
            <a:normAutofit fontScale="90000"/>
          </a:bodyPr>
          <a:lstStyle/>
          <a:p>
            <a:r>
              <a:rPr lang="en-US" dirty="0"/>
              <a:t>BUILDING SUSTAINABLE BREADBASKETS – TOGETHER</a:t>
            </a:r>
            <a:br>
              <a:rPr lang="en-US" dirty="0"/>
            </a:br>
            <a:endParaRPr lang="en-US" dirty="0"/>
          </a:p>
        </p:txBody>
      </p:sp>
      <p:pic>
        <p:nvPicPr>
          <p:cNvPr id="5" name="Picture 4"/>
          <p:cNvPicPr>
            <a:picLocks noChangeAspect="1"/>
          </p:cNvPicPr>
          <p:nvPr/>
        </p:nvPicPr>
        <p:blipFill>
          <a:blip r:embed="rId3"/>
          <a:stretch>
            <a:fillRect/>
          </a:stretch>
        </p:blipFill>
        <p:spPr>
          <a:xfrm>
            <a:off x="4572000" y="3657600"/>
            <a:ext cx="4563738" cy="3200400"/>
          </a:xfrm>
          <a:prstGeom prst="rect">
            <a:avLst/>
          </a:prstGeom>
        </p:spPr>
      </p:pic>
      <p:pic>
        <p:nvPicPr>
          <p:cNvPr id="4" name="Content Placeholder 3"/>
          <p:cNvPicPr>
            <a:picLocks noGrp="1" noChangeAspect="1"/>
          </p:cNvPicPr>
          <p:nvPr>
            <p:ph idx="1"/>
          </p:nvPr>
        </p:nvPicPr>
        <p:blipFill>
          <a:blip r:embed="rId4"/>
          <a:stretch>
            <a:fillRect/>
          </a:stretch>
        </p:blipFill>
        <p:spPr>
          <a:xfrm>
            <a:off x="123257" y="2349229"/>
            <a:ext cx="4483662" cy="448056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93404" y="1133074"/>
            <a:ext cx="1993396" cy="2432309"/>
          </a:xfrm>
          <a:prstGeom prst="rect">
            <a:avLst/>
          </a:prstGeom>
        </p:spPr>
      </p:pic>
    </p:spTree>
    <p:extLst>
      <p:ext uri="{BB962C8B-B14F-4D97-AF65-F5344CB8AC3E}">
        <p14:creationId xmlns:p14="http://schemas.microsoft.com/office/powerpoint/2010/main" val="238132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05998" y="1918793"/>
            <a:ext cx="3932004" cy="4369557"/>
          </a:xfrm>
          <a:prstGeom prst="rect">
            <a:avLst/>
          </a:prstGeom>
        </p:spPr>
      </p:pic>
      <p:sp>
        <p:nvSpPr>
          <p:cNvPr id="5" name="TextBox 4"/>
          <p:cNvSpPr txBox="1"/>
          <p:nvPr/>
        </p:nvSpPr>
        <p:spPr>
          <a:xfrm>
            <a:off x="0" y="226423"/>
            <a:ext cx="9144000" cy="1569660"/>
          </a:xfrm>
          <a:prstGeom prst="rect">
            <a:avLst/>
          </a:prstGeom>
          <a:noFill/>
        </p:spPr>
        <p:txBody>
          <a:bodyPr wrap="square" rtlCol="0">
            <a:spAutoFit/>
          </a:bodyPr>
          <a:lstStyle/>
          <a:p>
            <a:pPr algn="ctr"/>
            <a:r>
              <a:rPr lang="en-US" sz="3200" b="1" dirty="0">
                <a:solidFill>
                  <a:srgbClr val="009900"/>
                </a:solidFill>
                <a:latin typeface="Arial" panose="020B0604020202020204" pitchFamily="34" charset="0"/>
                <a:cs typeface="Arial" panose="020B0604020202020204" pitchFamily="34" charset="0"/>
              </a:rPr>
              <a:t>FARMS &amp; FOOD SECURITY THREATENED BY</a:t>
            </a:r>
          </a:p>
          <a:p>
            <a:pPr algn="ctr"/>
            <a:r>
              <a:rPr lang="en-US" sz="3200" b="1" dirty="0">
                <a:solidFill>
                  <a:srgbClr val="009900"/>
                </a:solidFill>
                <a:latin typeface="Arial" panose="020B0604020202020204" pitchFamily="34" charset="0"/>
                <a:cs typeface="Arial" panose="020B0604020202020204" pitchFamily="34" charset="0"/>
              </a:rPr>
              <a:t>CLIMATE CHANGE AND </a:t>
            </a:r>
          </a:p>
          <a:p>
            <a:pPr algn="ctr"/>
            <a:r>
              <a:rPr lang="en-US" sz="3200" b="1" dirty="0">
                <a:solidFill>
                  <a:srgbClr val="009900"/>
                </a:solidFill>
                <a:latin typeface="Arial" panose="020B0604020202020204" pitchFamily="34" charset="0"/>
                <a:cs typeface="Arial" panose="020B0604020202020204" pitchFamily="34" charset="0"/>
              </a:rPr>
              <a:t>WEATHER VARIABILITY</a:t>
            </a:r>
          </a:p>
        </p:txBody>
      </p:sp>
    </p:spTree>
    <p:extLst>
      <p:ext uri="{BB962C8B-B14F-4D97-AF65-F5344CB8AC3E}">
        <p14:creationId xmlns:p14="http://schemas.microsoft.com/office/powerpoint/2010/main" val="34518030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3956" y="1195912"/>
            <a:ext cx="5325900" cy="48942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9102" y="1289069"/>
            <a:ext cx="7665796" cy="208024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98358" y="3369317"/>
            <a:ext cx="3394936" cy="3002003"/>
          </a:xfrm>
          <a:prstGeom prst="rect">
            <a:avLst/>
          </a:prstGeom>
        </p:spPr>
      </p:pic>
      <p:sp>
        <p:nvSpPr>
          <p:cNvPr id="6" name="Title 5"/>
          <p:cNvSpPr>
            <a:spLocks noGrp="1"/>
          </p:cNvSpPr>
          <p:nvPr>
            <p:ph type="title"/>
          </p:nvPr>
        </p:nvSpPr>
        <p:spPr>
          <a:xfrm>
            <a:off x="0" y="4672"/>
            <a:ext cx="9144000" cy="1143000"/>
          </a:xfrm>
        </p:spPr>
        <p:txBody>
          <a:bodyPr>
            <a:normAutofit/>
          </a:bodyPr>
          <a:lstStyle/>
          <a:p>
            <a:r>
              <a:rPr lang="en-US" sz="3200" b="1" dirty="0">
                <a:solidFill>
                  <a:srgbClr val="009900"/>
                </a:solidFill>
                <a:latin typeface="Arial" panose="020B0604020202020204" pitchFamily="34" charset="0"/>
                <a:cs typeface="Arial" panose="020B0604020202020204" pitchFamily="34" charset="0"/>
              </a:rPr>
              <a:t>MEETING NUTRITIONAL NEEDS</a:t>
            </a:r>
          </a:p>
        </p:txBody>
      </p:sp>
    </p:spTree>
    <p:extLst>
      <p:ext uri="{BB962C8B-B14F-4D97-AF65-F5344CB8AC3E}">
        <p14:creationId xmlns:p14="http://schemas.microsoft.com/office/powerpoint/2010/main" val="3622078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xit" presetSubtype="0" fill="hold" nodeType="clickEffect">
                                  <p:stCondLst>
                                    <p:cond delay="0"/>
                                  </p:stCondLst>
                                  <p:childTnLst>
                                    <p:anim calcmode="lin" valueType="num">
                                      <p:cBhvr>
                                        <p:cTn id="18" dur="1000"/>
                                        <p:tgtEl>
                                          <p:spTgt spid="2"/>
                                        </p:tgtEl>
                                        <p:attrNameLst>
                                          <p:attrName>ppt_w</p:attrName>
                                        </p:attrNameLst>
                                      </p:cBhvr>
                                      <p:tavLst>
                                        <p:tav tm="0">
                                          <p:val>
                                            <p:strVal val="ppt_w"/>
                                          </p:val>
                                        </p:tav>
                                        <p:tav tm="100000">
                                          <p:val>
                                            <p:strVal val="ppt_w*0.70"/>
                                          </p:val>
                                        </p:tav>
                                      </p:tavLst>
                                    </p:anim>
                                    <p:anim calcmode="lin" valueType="num">
                                      <p:cBhvr>
                                        <p:cTn id="19" dur="1000"/>
                                        <p:tgtEl>
                                          <p:spTgt spid="2"/>
                                        </p:tgtEl>
                                        <p:attrNameLst>
                                          <p:attrName>ppt_h</p:attrName>
                                        </p:attrNameLst>
                                      </p:cBhvr>
                                      <p:tavLst>
                                        <p:tav tm="0">
                                          <p:val>
                                            <p:strVal val="ppt_h"/>
                                          </p:val>
                                        </p:tav>
                                        <p:tav tm="100000">
                                          <p:val>
                                            <p:strVal val="ppt_h"/>
                                          </p:val>
                                        </p:tav>
                                      </p:tavLst>
                                    </p:anim>
                                    <p:animEffect transition="out" filter="fade">
                                      <p:cBhvr>
                                        <p:cTn id="20" dur="1000"/>
                                        <p:tgtEl>
                                          <p:spTgt spid="2"/>
                                        </p:tgtEl>
                                      </p:cBhvr>
                                    </p:animEffect>
                                    <p:set>
                                      <p:cBhvr>
                                        <p:cTn id="21" dur="1" fill="hold">
                                          <p:stCondLst>
                                            <p:cond delay="999"/>
                                          </p:stCondLst>
                                        </p:cTn>
                                        <p:tgtEl>
                                          <p:spTgt spid="2"/>
                                        </p:tgtEl>
                                        <p:attrNameLst>
                                          <p:attrName>style.visibility</p:attrName>
                                        </p:attrNameLst>
                                      </p:cBhvr>
                                      <p:to>
                                        <p:strVal val="hidden"/>
                                      </p:to>
                                    </p:set>
                                  </p:childTnLst>
                                </p:cTn>
                              </p:par>
                              <p:par>
                                <p:cTn id="22" presetID="55"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strVal val="#ppt_w*0.70"/>
                                          </p:val>
                                        </p:tav>
                                        <p:tav tm="100000">
                                          <p:val>
                                            <p:strVal val="#ppt_w"/>
                                          </p:val>
                                        </p:tav>
                                      </p:tavLst>
                                    </p:anim>
                                    <p:anim calcmode="lin" valueType="num">
                                      <p:cBhvr>
                                        <p:cTn id="25" dur="1000" fill="hold"/>
                                        <p:tgtEl>
                                          <p:spTgt spid="4"/>
                                        </p:tgtEl>
                                        <p:attrNameLst>
                                          <p:attrName>ppt_h</p:attrName>
                                        </p:attrNameLst>
                                      </p:cBhvr>
                                      <p:tavLst>
                                        <p:tav tm="0">
                                          <p:val>
                                            <p:strVal val="#ppt_h"/>
                                          </p:val>
                                        </p:tav>
                                        <p:tav tm="100000">
                                          <p:val>
                                            <p:strVal val="#ppt_h"/>
                                          </p:val>
                                        </p:tav>
                                      </p:tavLst>
                                    </p:anim>
                                    <p:animEffect transition="in" filter="fade">
                                      <p:cBhvr>
                                        <p:cTn id="26" dur="1000"/>
                                        <p:tgtEl>
                                          <p:spTgt spid="4"/>
                                        </p:tgtEl>
                                      </p:cBhvr>
                                    </p:animEffect>
                                  </p:childTnLst>
                                </p:cTn>
                              </p:par>
                              <p:par>
                                <p:cTn id="27" presetID="55"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strVal val="#ppt_w*0.70"/>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Effect transition="in" filter="fade">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S_orang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27915" y="719369"/>
            <a:ext cx="3421228" cy="3237763"/>
          </a:xfrm>
          <a:prstGeom prst="rect">
            <a:avLst/>
          </a:prstGeom>
        </p:spPr>
      </p:pic>
      <p:pic>
        <p:nvPicPr>
          <p:cNvPr id="5" name="Picture 4" descr="GS_beig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06453" y="3006387"/>
            <a:ext cx="3364949" cy="3340227"/>
          </a:xfrm>
          <a:prstGeom prst="rect">
            <a:avLst/>
          </a:prstGeom>
        </p:spPr>
      </p:pic>
      <p:pic>
        <p:nvPicPr>
          <p:cNvPr id="4" name="Picture 3" descr="GS_green.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18197" y="2440455"/>
            <a:ext cx="3268634" cy="3314232"/>
          </a:xfrm>
          <a:prstGeom prst="rect">
            <a:avLst/>
          </a:prstGeom>
        </p:spPr>
      </p:pic>
      <p:pic>
        <p:nvPicPr>
          <p:cNvPr id="2" name="Picture 1" descr="GS_blue.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3733" y="1523354"/>
            <a:ext cx="3460740" cy="3629052"/>
          </a:xfrm>
          <a:prstGeom prst="rect">
            <a:avLst/>
          </a:prstGeom>
        </p:spPr>
      </p:pic>
      <p:sp>
        <p:nvSpPr>
          <p:cNvPr id="6" name="Title 5"/>
          <p:cNvSpPr>
            <a:spLocks noGrp="1"/>
          </p:cNvSpPr>
          <p:nvPr>
            <p:ph type="title"/>
          </p:nvPr>
        </p:nvSpPr>
        <p:spPr>
          <a:xfrm>
            <a:off x="0" y="0"/>
            <a:ext cx="9144000" cy="1143000"/>
          </a:xfrm>
        </p:spPr>
        <p:txBody>
          <a:bodyPr>
            <a:normAutofit/>
          </a:bodyPr>
          <a:lstStyle/>
          <a:p>
            <a:r>
              <a:rPr lang="en-US" sz="3200" b="1" dirty="0">
                <a:solidFill>
                  <a:srgbClr val="009900"/>
                </a:solidFill>
                <a:latin typeface="Arial" panose="020B0604020202020204" pitchFamily="34" charset="0"/>
                <a:cs typeface="Arial" panose="020B0604020202020204" pitchFamily="34" charset="0"/>
              </a:rPr>
              <a:t>GROWING SOLUTIONS</a:t>
            </a:r>
          </a:p>
        </p:txBody>
      </p:sp>
    </p:spTree>
    <p:extLst>
      <p:ext uri="{BB962C8B-B14F-4D97-AF65-F5344CB8AC3E}">
        <p14:creationId xmlns:p14="http://schemas.microsoft.com/office/powerpoint/2010/main" val="2045615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5" presetClass="entr" presetSubtype="0" fill="hold" nodeType="afterEffect">
                                  <p:stCondLst>
                                    <p:cond delay="100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par>
                          <p:cTn id="16" fill="hold">
                            <p:stCondLst>
                              <p:cond delay="3000"/>
                            </p:stCondLst>
                            <p:childTnLst>
                              <p:par>
                                <p:cTn id="17" presetID="55" presetClass="entr" presetSubtype="0" fill="hold" nodeType="afterEffect">
                                  <p:stCondLst>
                                    <p:cond delay="100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0.70"/>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childTnLst>
                          </p:cTn>
                        </p:par>
                        <p:par>
                          <p:cTn id="22" fill="hold">
                            <p:stCondLst>
                              <p:cond delay="5000"/>
                            </p:stCondLst>
                            <p:childTnLst>
                              <p:par>
                                <p:cTn id="23" presetID="55" presetClass="entr" presetSubtype="0" fill="hold" nodeType="afterEffect">
                                  <p:stCondLst>
                                    <p:cond delay="100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0.70"/>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par>
                          <p:cTn id="28" fill="hold">
                            <p:stCondLst>
                              <p:cond delay="7000"/>
                            </p:stCondLst>
                            <p:childTnLst>
                              <p:par>
                                <p:cTn id="29" presetID="55" presetClass="entr" presetSubtype="0" fill="hold" nodeType="afterEffect">
                                  <p:stCondLst>
                                    <p:cond delay="100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strVal val="#ppt_w*0.70"/>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Effect transition="in" filter="fade">
                                      <p:cBhvr>
                                        <p:cTn id="3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58924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8113" y="1073722"/>
            <a:ext cx="8689414" cy="4681166"/>
          </a:xfrm>
          <a:prstGeom prst="rect">
            <a:avLst/>
          </a:prstGeom>
        </p:spPr>
      </p:pic>
      <p:sp>
        <p:nvSpPr>
          <p:cNvPr id="2" name="TextBox 1"/>
          <p:cNvSpPr txBox="1"/>
          <p:nvPr/>
        </p:nvSpPr>
        <p:spPr>
          <a:xfrm>
            <a:off x="1343808" y="365656"/>
            <a:ext cx="6456383" cy="86177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9900"/>
                </a:solidFill>
                <a:effectLst/>
                <a:uLnTx/>
                <a:uFillTx/>
                <a:latin typeface="Arial" panose="020B0604020202020204" pitchFamily="34" charset="0"/>
                <a:cs typeface="Arial" panose="020B0604020202020204" pitchFamily="34" charset="0"/>
              </a:rPr>
              <a:t>GHI MEMBERS AND PARTNERS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33903" y="3414305"/>
            <a:ext cx="1523999" cy="457200"/>
          </a:xfrm>
          <a:prstGeom prst="rect">
            <a:avLst/>
          </a:prstGeom>
        </p:spPr>
      </p:pic>
    </p:spTree>
    <p:extLst>
      <p:ext uri="{BB962C8B-B14F-4D97-AF65-F5344CB8AC3E}">
        <p14:creationId xmlns:p14="http://schemas.microsoft.com/office/powerpoint/2010/main" val="42010315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tter_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5070" y="1417638"/>
            <a:ext cx="4242816" cy="4114800"/>
          </a:xfrm>
          <a:prstGeom prst="rect">
            <a:avLst/>
          </a:prstGeom>
        </p:spPr>
      </p:pic>
      <p:pic>
        <p:nvPicPr>
          <p:cNvPr id="3" name="Picture 2" descr="letter_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22126" y="1417638"/>
            <a:ext cx="4370832" cy="4114800"/>
          </a:xfrm>
          <a:prstGeom prst="rect">
            <a:avLst/>
          </a:prstGeom>
        </p:spPr>
      </p:pic>
      <p:sp>
        <p:nvSpPr>
          <p:cNvPr id="4" name="Title 3"/>
          <p:cNvSpPr>
            <a:spLocks noGrp="1"/>
          </p:cNvSpPr>
          <p:nvPr>
            <p:ph type="title"/>
          </p:nvPr>
        </p:nvSpPr>
        <p:spPr>
          <a:xfrm>
            <a:off x="0" y="274638"/>
            <a:ext cx="9144000" cy="1143000"/>
          </a:xfrm>
        </p:spPr>
        <p:txBody>
          <a:bodyPr>
            <a:noAutofit/>
          </a:bodyPr>
          <a:lstStyle/>
          <a:p>
            <a:r>
              <a:rPr lang="en-US" sz="3200" b="1" dirty="0">
                <a:solidFill>
                  <a:srgbClr val="009900"/>
                </a:solidFill>
                <a:latin typeface="Arial" panose="020B0604020202020204" pitchFamily="34" charset="0"/>
                <a:cs typeface="Arial" panose="020B0604020202020204" pitchFamily="34" charset="0"/>
              </a:rPr>
              <a:t>BUILDING SUSTAINABLE BREADBASKETS</a:t>
            </a:r>
          </a:p>
        </p:txBody>
      </p:sp>
      <p:sp>
        <p:nvSpPr>
          <p:cNvPr id="6" name="TextBox 5"/>
          <p:cNvSpPr txBox="1"/>
          <p:nvPr/>
        </p:nvSpPr>
        <p:spPr>
          <a:xfrm>
            <a:off x="1020558" y="5462061"/>
            <a:ext cx="2926080" cy="584775"/>
          </a:xfrm>
          <a:prstGeom prst="rect">
            <a:avLst/>
          </a:prstGeom>
          <a:noFill/>
        </p:spPr>
        <p:txBody>
          <a:bodyPr wrap="square" rtlCol="0">
            <a:spAutoFit/>
          </a:bodyPr>
          <a:lstStyle/>
          <a:p>
            <a:pPr algn="ctr"/>
            <a:r>
              <a:rPr lang="en-US" sz="3200" b="1" dirty="0">
                <a:solidFill>
                  <a:srgbClr val="002D72"/>
                </a:solidFill>
                <a:latin typeface="Arial" panose="020B0604020202020204" pitchFamily="34" charset="0"/>
                <a:cs typeface="Arial" panose="020B0604020202020204" pitchFamily="34" charset="0"/>
              </a:rPr>
              <a:t>U.S.A.</a:t>
            </a:r>
          </a:p>
        </p:txBody>
      </p:sp>
      <p:sp>
        <p:nvSpPr>
          <p:cNvPr id="7" name="TextBox 6"/>
          <p:cNvSpPr txBox="1"/>
          <p:nvPr/>
        </p:nvSpPr>
        <p:spPr>
          <a:xfrm>
            <a:off x="5327382" y="5462061"/>
            <a:ext cx="2926080" cy="584775"/>
          </a:xfrm>
          <a:prstGeom prst="rect">
            <a:avLst/>
          </a:prstGeom>
          <a:noFill/>
        </p:spPr>
        <p:txBody>
          <a:bodyPr wrap="square" rtlCol="0">
            <a:spAutoFit/>
          </a:bodyPr>
          <a:lstStyle/>
          <a:p>
            <a:pPr algn="ctr"/>
            <a:r>
              <a:rPr lang="en-US" sz="3200" b="1" dirty="0">
                <a:solidFill>
                  <a:srgbClr val="ED8B00"/>
                </a:solidFill>
                <a:latin typeface="Arial" panose="020B0604020202020204" pitchFamily="34" charset="0"/>
                <a:cs typeface="Arial" panose="020B0604020202020204" pitchFamily="34" charset="0"/>
              </a:rPr>
              <a:t>ZAMBIA</a:t>
            </a:r>
          </a:p>
        </p:txBody>
      </p:sp>
    </p:spTree>
    <p:extLst>
      <p:ext uri="{BB962C8B-B14F-4D97-AF65-F5344CB8AC3E}">
        <p14:creationId xmlns:p14="http://schemas.microsoft.com/office/powerpoint/2010/main" val="32311856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par>
                                <p:cTn id="21" presetID="55"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strVal val="#ppt_w*0.70"/>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Effect transition="in" filter="fade">
                                      <p:cBhvr>
                                        <p:cTn id="25" dur="1000"/>
                                        <p:tgtEl>
                                          <p:spTgt spid="3"/>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0.70"/>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GHI">
      <a:dk1>
        <a:srgbClr val="039347"/>
      </a:dk1>
      <a:lt1>
        <a:sysClr val="window" lastClr="FFFFFF"/>
      </a:lt1>
      <a:dk2>
        <a:srgbClr val="A1CC3D"/>
      </a:dk2>
      <a:lt2>
        <a:srgbClr val="EEECE1"/>
      </a:lt2>
      <a:accent1>
        <a:srgbClr val="DF6D27"/>
      </a:accent1>
      <a:accent2>
        <a:srgbClr val="00B7CE"/>
      </a:accent2>
      <a:accent3>
        <a:srgbClr val="808285"/>
      </a:accent3>
      <a:accent4>
        <a:srgbClr val="5FB246"/>
      </a:accent4>
      <a:accent5>
        <a:srgbClr val="007EAA"/>
      </a:accent5>
      <a:accent6>
        <a:srgbClr val="A21D21"/>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D0D651C0EE4A43B248ACCAA9B87029" ma:contentTypeVersion="2" ma:contentTypeDescription="Create a new document." ma:contentTypeScope="" ma:versionID="dea806e136f6dabe2309c6f60405051a">
  <xsd:schema xmlns:xsd="http://www.w3.org/2001/XMLSchema" xmlns:xs="http://www.w3.org/2001/XMLSchema" xmlns:p="http://schemas.microsoft.com/office/2006/metadata/properties" xmlns:ns2="4c6054c5-3c1a-4410-adc2-d73124376696" targetNamespace="http://schemas.microsoft.com/office/2006/metadata/properties" ma:root="true" ma:fieldsID="72659108a37deeb8ecfbf76ca85258ce" ns2:_="">
    <xsd:import namespace="4c6054c5-3c1a-4410-adc2-d73124376696"/>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6054c5-3c1a-4410-adc2-d7312437669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820EF0-5BDA-47F8-9E99-72A4204167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6054c5-3c1a-4410-adc2-d731243766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02F9DF-74D5-47E1-8490-A3FADFF0AD10}">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4c6054c5-3c1a-4410-adc2-d73124376696"/>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BDC91B8-632C-47A8-ACEB-20FA716CA9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2524</TotalTime>
  <Words>3780</Words>
  <Application>Microsoft Macintosh PowerPoint</Application>
  <PresentationFormat>On-screen Show (4:3)</PresentationFormat>
  <Paragraphs>197</Paragraphs>
  <Slides>39</Slides>
  <Notes>39</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Office Theme</vt:lpstr>
      <vt:lpstr>1_Office Theme</vt:lpstr>
      <vt:lpstr>PowerPoint Presentation</vt:lpstr>
      <vt:lpstr>GLOBAL AGRICULTURAL IMPERATIVE</vt:lpstr>
      <vt:lpstr>IMPACT ON RESOURCES</vt:lpstr>
      <vt:lpstr>PowerPoint Presentation</vt:lpstr>
      <vt:lpstr>MEETING NUTRITIONAL NEEDS</vt:lpstr>
      <vt:lpstr>GROWING SOLUTIONS</vt:lpstr>
      <vt:lpstr>PowerPoint Presentation</vt:lpstr>
      <vt:lpstr>PowerPoint Presentation</vt:lpstr>
      <vt:lpstr>BUILDING SUSTAINABLE BREADBASKETS</vt:lpstr>
      <vt:lpstr>COMPREHENSIVE STRATEGY TO FEED THE WORLD</vt:lpstr>
      <vt:lpstr>STRATEGIES FOR PRODUCING MORE</vt:lpstr>
      <vt:lpstr>TOTAL FACTOR PRODUCTIVITY (TFP)</vt:lpstr>
      <vt:lpstr>LOW-INCOME COUNTRIES</vt:lpstr>
      <vt:lpstr>HIGH-INCOME COUNTRIES</vt:lpstr>
      <vt:lpstr>HOW WILL WE FEED THE FUTURE?</vt:lpstr>
      <vt:lpstr>PowerPoint Presentation</vt:lpstr>
      <vt:lpstr>CLOSING THE GAP LATIN AMERICA’S POTENTIAL</vt:lpstr>
      <vt:lpstr>PowerPoint Presentation</vt:lpstr>
      <vt:lpstr>U.S. PRODUCTIVITY GROWTH</vt:lpstr>
      <vt:lpstr>BENEFITS FOR THE U.S. CONSUMER</vt:lpstr>
      <vt:lpstr>LEGACY OF THE U.S. CONSERVATION SYSTEM</vt:lpstr>
      <vt:lpstr>NEW CHALLENGES EMERGE U.S. TFP</vt:lpstr>
      <vt:lpstr>U.S. AG &amp; FOOD VALUE CHAIN</vt:lpstr>
      <vt:lpstr>FARM SMART – CONSERVE SMART</vt:lpstr>
      <vt:lpstr>GROWING MORE – EMITTING LESS</vt:lpstr>
      <vt:lpstr>COLLABORATIONS TO CONSERVE – ADAPT – IMPROVE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BLOCKS FOR  SUSTAINABLE DEVELOPMENT</vt:lpstr>
      <vt:lpstr>PowerPoint Presentation</vt:lpstr>
      <vt:lpstr>PowerPoint Presentation</vt:lpstr>
      <vt:lpstr>BUILDING SUSTAINABLE BREADBASKETS – TOGETHER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HDN Studio</dc:creator>
  <cp:lastModifiedBy>Quentin Rund</cp:lastModifiedBy>
  <cp:revision>143</cp:revision>
  <dcterms:created xsi:type="dcterms:W3CDTF">2015-10-03T16:59:39Z</dcterms:created>
  <dcterms:modified xsi:type="dcterms:W3CDTF">2016-08-12T21:57:07Z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0x0101009BD0D651C0EE4A43B248ACCAA9B87029</vt:lpwstr>
  </property>
</Properties>
</file>